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65" autoAdjust="0"/>
    <p:restoredTop sz="94660"/>
  </p:normalViewPr>
  <p:slideViewPr>
    <p:cSldViewPr>
      <p:cViewPr>
        <p:scale>
          <a:sx n="80" d="100"/>
          <a:sy n="80" d="100"/>
        </p:scale>
        <p:origin x="-894" y="498"/>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742950" y="2130426"/>
            <a:ext cx="84201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7780337" y="274639"/>
            <a:ext cx="2414588"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536575" y="274639"/>
            <a:ext cx="7078663"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82506" y="4406901"/>
            <a:ext cx="84201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95300" y="273050"/>
            <a:ext cx="3259006"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941645" y="4800600"/>
            <a:ext cx="59436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3635E2-4C8E-4796-B31C-DC6BB64BFEEB}" type="datetimeFigureOut">
              <a:rPr lang="pl-PL" smtClean="0"/>
              <a:pPr/>
              <a:t>16.06.2016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7326C90-57A7-490A-95F0-C2F33C34DE78}"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635E2-4C8E-4796-B31C-DC6BB64BFEEB}" type="datetimeFigureOut">
              <a:rPr lang="pl-PL" smtClean="0"/>
              <a:pPr/>
              <a:t>16.06.2016</a:t>
            </a:fld>
            <a:endParaRPr lang="pl-PL"/>
          </a:p>
        </p:txBody>
      </p:sp>
      <p:sp>
        <p:nvSpPr>
          <p:cNvPr id="5" name="Symbol zastępczy stopki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26C90-57A7-490A-95F0-C2F33C34DE78}"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l="-6000" r="-6000"/>
          </a:stretch>
        </a:blipFill>
        <a:effectLst/>
      </p:bgPr>
    </p:bg>
    <p:spTree>
      <p:nvGrpSpPr>
        <p:cNvPr id="1" name=""/>
        <p:cNvGrpSpPr/>
        <p:nvPr/>
      </p:nvGrpSpPr>
      <p:grpSpPr>
        <a:xfrm>
          <a:off x="0" y="0"/>
          <a:ext cx="0" cy="0"/>
          <a:chOff x="0" y="0"/>
          <a:chExt cx="0" cy="0"/>
        </a:xfrm>
      </p:grpSpPr>
      <p:graphicFrame>
        <p:nvGraphicFramePr>
          <p:cNvPr id="4" name="Tabela 3"/>
          <p:cNvGraphicFramePr>
            <a:graphicFrameLocks noGrp="1"/>
          </p:cNvGraphicFramePr>
          <p:nvPr/>
        </p:nvGraphicFramePr>
        <p:xfrm>
          <a:off x="0" y="0"/>
          <a:ext cx="9906000" cy="6888480"/>
        </p:xfrm>
        <a:graphic>
          <a:graphicData uri="http://schemas.openxmlformats.org/drawingml/2006/table">
            <a:tbl>
              <a:tblPr firstRow="1" bandRow="1">
                <a:tableStyleId>{5C22544A-7EE6-4342-B048-85BDC9FD1C3A}</a:tableStyleId>
              </a:tblPr>
              <a:tblGrid>
                <a:gridCol w="3302000"/>
                <a:gridCol w="3302000"/>
                <a:gridCol w="3302000"/>
              </a:tblGrid>
              <a:tr h="6858000">
                <a:tc>
                  <a:txBody>
                    <a:bodyPr/>
                    <a:lstStyle/>
                    <a:p>
                      <a:r>
                        <a:rPr lang="pl-PL" sz="2000" dirty="0" smtClean="0">
                          <a:solidFill>
                            <a:schemeClr val="tx1"/>
                          </a:solidFill>
                        </a:rPr>
                        <a:t>     Tomasz  </a:t>
                      </a:r>
                      <a:r>
                        <a:rPr lang="pl-PL" sz="2000" dirty="0" err="1" smtClean="0">
                          <a:solidFill>
                            <a:schemeClr val="tx1"/>
                          </a:solidFill>
                        </a:rPr>
                        <a:t>Gaworek</a:t>
                      </a:r>
                      <a:endParaRPr lang="pl-PL" sz="2000" dirty="0" smtClean="0">
                        <a:solidFill>
                          <a:schemeClr val="tx1"/>
                        </a:solidFill>
                      </a:endParaRPr>
                    </a:p>
                    <a:p>
                      <a:r>
                        <a:rPr lang="pl-PL" sz="1800" dirty="0" smtClean="0">
                          <a:solidFill>
                            <a:schemeClr val="tx1"/>
                          </a:solidFill>
                        </a:rPr>
                        <a:t>            </a:t>
                      </a:r>
                      <a:r>
                        <a:rPr lang="pl-PL" sz="1800" dirty="0" err="1" smtClean="0">
                          <a:solidFill>
                            <a:schemeClr val="tx1">
                              <a:lumMod val="85000"/>
                              <a:lumOff val="15000"/>
                            </a:schemeClr>
                          </a:solidFill>
                        </a:rPr>
                        <a:t>Gitarrist</a:t>
                      </a:r>
                      <a:r>
                        <a:rPr lang="pl-PL" sz="1800" dirty="0" smtClean="0">
                          <a:solidFill>
                            <a:schemeClr val="tx1">
                              <a:lumMod val="85000"/>
                              <a:lumOff val="15000"/>
                            </a:schemeClr>
                          </a:solidFill>
                        </a:rPr>
                        <a:t>, </a:t>
                      </a:r>
                      <a:r>
                        <a:rPr lang="pl-PL" sz="1800" dirty="0" err="1" smtClean="0">
                          <a:solidFill>
                            <a:schemeClr val="tx1">
                              <a:lumMod val="85000"/>
                              <a:lumOff val="15000"/>
                            </a:schemeClr>
                          </a:solidFill>
                        </a:rPr>
                        <a:t>Komponist</a:t>
                      </a:r>
                      <a:r>
                        <a:rPr lang="pl-PL" sz="1800" dirty="0" smtClean="0">
                          <a:solidFill>
                            <a:schemeClr val="tx1"/>
                          </a:solidFill>
                        </a:rPr>
                        <a:t>,</a:t>
                      </a:r>
                    </a:p>
                    <a:p>
                      <a:r>
                        <a:rPr lang="pl-PL" sz="1600" dirty="0" smtClean="0">
                          <a:solidFill>
                            <a:schemeClr val="tx1"/>
                          </a:solidFill>
                        </a:rPr>
                        <a:t>                       </a:t>
                      </a:r>
                      <a:r>
                        <a:rPr lang="pl-PL" sz="1800" dirty="0" err="1" smtClean="0">
                          <a:solidFill>
                            <a:schemeClr val="tx1">
                              <a:lumMod val="75000"/>
                              <a:lumOff val="25000"/>
                            </a:schemeClr>
                          </a:solidFill>
                        </a:rPr>
                        <a:t>Sänger</a:t>
                      </a:r>
                      <a:r>
                        <a:rPr lang="pl-PL" sz="1800" dirty="0" smtClean="0">
                          <a:solidFill>
                            <a:schemeClr val="tx1">
                              <a:lumMod val="75000"/>
                              <a:lumOff val="25000"/>
                            </a:schemeClr>
                          </a:solidFill>
                        </a:rPr>
                        <a:t>,</a:t>
                      </a:r>
                      <a:r>
                        <a:rPr lang="pl-PL" sz="1800" baseline="0" dirty="0" smtClean="0">
                          <a:solidFill>
                            <a:schemeClr val="tx1">
                              <a:lumMod val="75000"/>
                              <a:lumOff val="25000"/>
                            </a:schemeClr>
                          </a:solidFill>
                        </a:rPr>
                        <a:t> </a:t>
                      </a:r>
                      <a:r>
                        <a:rPr lang="pl-PL" sz="1800" baseline="0" dirty="0" err="1" smtClean="0">
                          <a:solidFill>
                            <a:schemeClr val="tx1">
                              <a:lumMod val="75000"/>
                              <a:lumOff val="25000"/>
                            </a:schemeClr>
                          </a:solidFill>
                        </a:rPr>
                        <a:t>Songwriter</a:t>
                      </a:r>
                      <a:endParaRPr lang="pl-PL" sz="1800" baseline="0" dirty="0" smtClean="0">
                        <a:solidFill>
                          <a:schemeClr val="tx1">
                            <a:lumMod val="75000"/>
                            <a:lumOff val="25000"/>
                          </a:schemeClr>
                        </a:solidFill>
                      </a:endParaRPr>
                    </a:p>
                    <a:p>
                      <a:endParaRPr lang="pl-PL" sz="1600" dirty="0" smtClean="0">
                        <a:solidFill>
                          <a:schemeClr val="tx1"/>
                        </a:solidFill>
                      </a:endParaRPr>
                    </a:p>
                    <a:p>
                      <a:endParaRPr lang="pl-PL" sz="1600" dirty="0" smtClean="0">
                        <a:solidFill>
                          <a:schemeClr val="tx1"/>
                        </a:solidFill>
                      </a:endParaRPr>
                    </a:p>
                    <a:p>
                      <a:endParaRPr lang="pl-PL" sz="1600" dirty="0" smtClean="0">
                        <a:solidFill>
                          <a:schemeClr val="tx1"/>
                        </a:solidFill>
                      </a:endParaRPr>
                    </a:p>
                    <a:p>
                      <a:endParaRPr lang="pl-PL" sz="1600" dirty="0" smtClean="0">
                        <a:solidFill>
                          <a:schemeClr val="tx1"/>
                        </a:solidFill>
                      </a:endParaRPr>
                    </a:p>
                    <a:p>
                      <a:endParaRPr lang="pl-PL" sz="1600" dirty="0" smtClean="0">
                        <a:solidFill>
                          <a:schemeClr val="tx1"/>
                        </a:solidFill>
                      </a:endParaRPr>
                    </a:p>
                    <a:p>
                      <a:endParaRPr lang="pl-PL" sz="1600" dirty="0" smtClean="0">
                        <a:solidFill>
                          <a:schemeClr val="tx1"/>
                        </a:solidFill>
                      </a:endParaRPr>
                    </a:p>
                    <a:p>
                      <a:endParaRPr lang="pl-PL" sz="1600" dirty="0" smtClean="0">
                        <a:solidFill>
                          <a:schemeClr val="tx1"/>
                        </a:solidFill>
                      </a:endParaRPr>
                    </a:p>
                    <a:p>
                      <a:r>
                        <a:rPr lang="pl-PL" sz="1400" b="1" dirty="0" smtClean="0">
                          <a:solidFill>
                            <a:schemeClr val="tx1"/>
                          </a:solidFill>
                        </a:rPr>
                        <a:t>     </a:t>
                      </a:r>
                      <a:r>
                        <a:rPr lang="pl-PL" sz="1400" b="1" dirty="0" err="1" smtClean="0">
                          <a:solidFill>
                            <a:schemeClr val="tx1"/>
                          </a:solidFill>
                        </a:rPr>
                        <a:t>Akustische</a:t>
                      </a:r>
                      <a:r>
                        <a:rPr lang="pl-PL" sz="1400" b="1" baseline="0" dirty="0" smtClean="0">
                          <a:solidFill>
                            <a:schemeClr val="tx1"/>
                          </a:solidFill>
                        </a:rPr>
                        <a:t> </a:t>
                      </a:r>
                      <a:r>
                        <a:rPr lang="pl-PL" sz="1400" b="1" baseline="0" dirty="0" err="1" smtClean="0">
                          <a:solidFill>
                            <a:schemeClr val="tx1"/>
                          </a:solidFill>
                        </a:rPr>
                        <a:t>Gitarre</a:t>
                      </a:r>
                      <a:r>
                        <a:rPr lang="pl-PL" sz="1400" b="1" baseline="0" dirty="0" smtClean="0">
                          <a:solidFill>
                            <a:schemeClr val="tx1"/>
                          </a:solidFill>
                        </a:rPr>
                        <a:t>, </a:t>
                      </a:r>
                      <a:r>
                        <a:rPr lang="pl-PL" sz="1400" b="1" baseline="0" dirty="0" err="1" smtClean="0">
                          <a:solidFill>
                            <a:schemeClr val="tx1"/>
                          </a:solidFill>
                        </a:rPr>
                        <a:t>Fingerstyle</a:t>
                      </a:r>
                      <a:endParaRPr lang="pl-PL" sz="1400" b="1" baseline="0" dirty="0" smtClean="0">
                        <a:solidFill>
                          <a:schemeClr val="tx1"/>
                        </a:solidFill>
                      </a:endParaRPr>
                    </a:p>
                    <a:p>
                      <a:r>
                        <a:rPr lang="pl-PL" sz="1400" b="1" baseline="0" dirty="0" smtClean="0">
                          <a:solidFill>
                            <a:schemeClr val="tx1"/>
                          </a:solidFill>
                        </a:rPr>
                        <a:t>   </a:t>
                      </a:r>
                    </a:p>
                    <a:p>
                      <a:r>
                        <a:rPr lang="pl-PL" sz="1400" b="1" baseline="0" dirty="0" smtClean="0">
                          <a:solidFill>
                            <a:schemeClr val="tx1"/>
                          </a:solidFill>
                        </a:rPr>
                        <a:t>                           </a:t>
                      </a:r>
                      <a:r>
                        <a:rPr lang="pl-PL" sz="1400" b="1" u="sng" baseline="0" dirty="0" err="1" smtClean="0">
                          <a:solidFill>
                            <a:schemeClr val="tx1"/>
                          </a:solidFill>
                        </a:rPr>
                        <a:t>Biographie</a:t>
                      </a:r>
                      <a:endParaRPr lang="pl-PL" sz="1400" b="1" u="sng"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900" b="1" u="none" dirty="0" smtClean="0">
                          <a:solidFill>
                            <a:schemeClr val="tx1"/>
                          </a:solidFill>
                          <a:latin typeface="Arial" pitchFamily="34" charset="0"/>
                          <a:cs typeface="Arial" pitchFamily="34" charset="0"/>
                        </a:rPr>
                        <a:t> </a:t>
                      </a:r>
                      <a:r>
                        <a:rPr lang="pl-PL" sz="900" b="1" u="none"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900" b="1" u="none" dirty="0" smtClean="0">
                          <a:solidFill>
                            <a:schemeClr val="tx1"/>
                          </a:solidFill>
                          <a:latin typeface="Arial" pitchFamily="34" charset="0"/>
                          <a:cs typeface="Arial" pitchFamily="34" charset="0"/>
                        </a:rPr>
                        <a:t>                            </a:t>
                      </a:r>
                      <a:r>
                        <a:rPr lang="pl-PL" sz="900" b="1" u="sng" dirty="0" err="1" smtClean="0">
                          <a:solidFill>
                            <a:schemeClr val="tx1"/>
                          </a:solidFill>
                          <a:latin typeface="Arial" pitchFamily="34" charset="0"/>
                          <a:cs typeface="Arial" pitchFamily="34" charset="0"/>
                        </a:rPr>
                        <a:t>Musikalische</a:t>
                      </a:r>
                      <a:r>
                        <a:rPr lang="pl-PL" sz="900" b="1" u="sng" baseline="0" dirty="0" smtClean="0">
                          <a:solidFill>
                            <a:schemeClr val="tx1"/>
                          </a:solidFill>
                          <a:latin typeface="Arial" pitchFamily="34" charset="0"/>
                          <a:cs typeface="Arial" pitchFamily="34" charset="0"/>
                        </a:rPr>
                        <a:t> </a:t>
                      </a:r>
                      <a:r>
                        <a:rPr lang="pl-PL" sz="900" b="1" u="sng" baseline="0" dirty="0" err="1" smtClean="0">
                          <a:solidFill>
                            <a:schemeClr val="tx1"/>
                          </a:solidFill>
                          <a:latin typeface="Arial" pitchFamily="34" charset="0"/>
                          <a:cs typeface="Arial" pitchFamily="34" charset="0"/>
                        </a:rPr>
                        <a:t>Ausbildung</a:t>
                      </a:r>
                      <a:r>
                        <a:rPr lang="de-DE" sz="900" b="1" u="none"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de-DE" sz="900" b="1" u="none" dirty="0" smtClean="0">
                          <a:solidFill>
                            <a:schemeClr val="tx1"/>
                          </a:solidFill>
                          <a:latin typeface="Arial" pitchFamily="34" charset="0"/>
                          <a:cs typeface="Arial" pitchFamily="34" charset="0"/>
                        </a:rPr>
                        <a:t> </a:t>
                      </a:r>
                      <a:r>
                        <a:rPr lang="de-DE" sz="850" b="1" u="none" dirty="0" smtClean="0">
                          <a:solidFill>
                            <a:schemeClr val="tx1"/>
                          </a:solidFill>
                          <a:latin typeface="Arial" pitchFamily="34" charset="0"/>
                          <a:cs typeface="Arial" pitchFamily="34" charset="0"/>
                        </a:rPr>
                        <a:t>     </a:t>
                      </a:r>
                      <a:r>
                        <a:rPr lang="de-DE" sz="800" b="1" u="none" dirty="0" smtClean="0">
                          <a:solidFill>
                            <a:schemeClr val="tx1"/>
                          </a:solidFill>
                          <a:latin typeface="Arial" pitchFamily="34" charset="0"/>
                          <a:cs typeface="Arial" pitchFamily="34" charset="0"/>
                        </a:rPr>
                        <a:t>      </a:t>
                      </a:r>
                      <a:r>
                        <a:rPr lang="de-DE" sz="800" b="0" u="none" dirty="0" smtClean="0">
                          <a:solidFill>
                            <a:schemeClr val="tx1"/>
                          </a:solidFill>
                          <a:latin typeface="Arial" pitchFamily="34" charset="0"/>
                          <a:cs typeface="Arial" pitchFamily="34" charset="0"/>
                        </a:rPr>
                        <a:t>  Geboren  wurde er am 24.04.1965 in Krakau. Schon in seiner frühen Kindheit hatte Tomasz </a:t>
                      </a:r>
                      <a:r>
                        <a:rPr lang="de-DE" sz="800" b="0" u="none" dirty="0" err="1" smtClean="0">
                          <a:solidFill>
                            <a:schemeClr val="tx1"/>
                          </a:solidFill>
                          <a:latin typeface="Arial" pitchFamily="34" charset="0"/>
                          <a:cs typeface="Arial" pitchFamily="34" charset="0"/>
                        </a:rPr>
                        <a:t>Gaworek</a:t>
                      </a:r>
                      <a:r>
                        <a:rPr lang="de-DE" sz="800" b="0" u="none" dirty="0" smtClean="0">
                          <a:solidFill>
                            <a:schemeClr val="tx1"/>
                          </a:solidFill>
                          <a:latin typeface="Arial" pitchFamily="34" charset="0"/>
                          <a:cs typeface="Arial" pitchFamily="34" charset="0"/>
                        </a:rPr>
                        <a:t> seine erste Beziehung zur Musik geknüpft. Als er drei Jahre alt war, war er gar nicht mehr vom Plattenspieler seiner Eltern wegzubekommen. Er hörte alles, was in ihrem Musikarchiv zu finden war. Mit zwölf Jahren hat er die Gitarre als Instrument für sich entdeckt. Es sollte eine Entdeckung für sein Leben werden. Da der Vater dieses Instrument nur als Begleitung genutzt hatte, musste der musikhungrige Sohn sich auf die Suche nach neuen Ausdrucksmitteln begeben. 1983 begann er dann seine Fähigkeiten an der </a:t>
                      </a:r>
                      <a:r>
                        <a:rPr lang="de-DE" sz="800" b="0" u="none" dirty="0" err="1" smtClean="0">
                          <a:solidFill>
                            <a:schemeClr val="tx1"/>
                          </a:solidFill>
                          <a:latin typeface="Arial" pitchFamily="34" charset="0"/>
                          <a:cs typeface="Arial" pitchFamily="34" charset="0"/>
                        </a:rPr>
                        <a:t>Musika</a:t>
                      </a:r>
                      <a:r>
                        <a:rPr lang="pl-PL" sz="800" b="0" u="none" dirty="0" smtClean="0">
                          <a:solidFill>
                            <a:schemeClr val="tx1"/>
                          </a:solidFill>
                          <a:latin typeface="Arial" pitchFamily="34" charset="0"/>
                          <a:cs typeface="Arial" pitchFamily="34" charset="0"/>
                        </a:rPr>
                        <a:t>k</a:t>
                      </a:r>
                      <a:r>
                        <a:rPr lang="de-DE" sz="800" b="0" u="none" dirty="0" err="1" smtClean="0">
                          <a:solidFill>
                            <a:schemeClr val="tx1"/>
                          </a:solidFill>
                          <a:latin typeface="Arial" pitchFamily="34" charset="0"/>
                          <a:cs typeface="Arial" pitchFamily="34" charset="0"/>
                        </a:rPr>
                        <a:t>demie</a:t>
                      </a:r>
                      <a:r>
                        <a:rPr lang="de-DE" sz="800" b="0" u="none" dirty="0" smtClean="0">
                          <a:solidFill>
                            <a:schemeClr val="tx1"/>
                          </a:solidFill>
                          <a:latin typeface="Arial" pitchFamily="34" charset="0"/>
                          <a:cs typeface="Arial" pitchFamily="34" charset="0"/>
                        </a:rPr>
                        <a:t> in Krakau verfeinern. Der junge </a:t>
                      </a:r>
                      <a:r>
                        <a:rPr lang="de-DE" sz="800" b="0" u="none" dirty="0" err="1" smtClean="0">
                          <a:solidFill>
                            <a:schemeClr val="tx1"/>
                          </a:solidFill>
                          <a:latin typeface="Arial" pitchFamily="34" charset="0"/>
                          <a:cs typeface="Arial" pitchFamily="34" charset="0"/>
                        </a:rPr>
                        <a:t>Gaworek</a:t>
                      </a:r>
                      <a:r>
                        <a:rPr lang="de-DE" sz="800" b="0" u="none" dirty="0" smtClean="0">
                          <a:solidFill>
                            <a:schemeClr val="tx1"/>
                          </a:solidFill>
                          <a:latin typeface="Arial" pitchFamily="34" charset="0"/>
                          <a:cs typeface="Arial" pitchFamily="34" charset="0"/>
                        </a:rPr>
                        <a:t> schrieb sich auch für den Kontrabass-Unterricht ein, und erhielt eine fundierte musikalische Ausbildung in beiden Instrumenten. </a:t>
                      </a:r>
                      <a:endParaRPr lang="pl-PL" sz="800" b="0" u="none"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800" b="1" u="none"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800" b="1" u="none" dirty="0" smtClean="0">
                          <a:solidFill>
                            <a:schemeClr val="tx1"/>
                          </a:solidFill>
                          <a:latin typeface="Arial" pitchFamily="34" charset="0"/>
                          <a:cs typeface="Arial" pitchFamily="34" charset="0"/>
                        </a:rPr>
                        <a:t>                   </a:t>
                      </a:r>
                      <a:r>
                        <a:rPr lang="de-DE" sz="900" b="1" u="sng" dirty="0" smtClean="0">
                          <a:solidFill>
                            <a:schemeClr val="tx1"/>
                          </a:solidFill>
                          <a:latin typeface="Arial" pitchFamily="34" charset="0"/>
                          <a:cs typeface="Arial" pitchFamily="34" charset="0"/>
                        </a:rPr>
                        <a:t>Autodidaktik und musikalische </a:t>
                      </a:r>
                      <a:r>
                        <a:rPr lang="de-DE" sz="900" b="1" u="sng" dirty="0" err="1" smtClean="0">
                          <a:solidFill>
                            <a:schemeClr val="tx1"/>
                          </a:solidFill>
                          <a:latin typeface="Arial" pitchFamily="34" charset="0"/>
                          <a:cs typeface="Arial" pitchFamily="34" charset="0"/>
                        </a:rPr>
                        <a:t>Einflüße</a:t>
                      </a:r>
                      <a:r>
                        <a:rPr lang="de-DE" sz="900" b="1" u="sng"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b="0" u="none" dirty="0" smtClean="0">
                          <a:solidFill>
                            <a:schemeClr val="tx1"/>
                          </a:solidFill>
                          <a:latin typeface="Arial" pitchFamily="34" charset="0"/>
                          <a:cs typeface="Arial" pitchFamily="34" charset="0"/>
                        </a:rPr>
                        <a:t>Doch seine große Liebe galt und gilt nach wie vor der Gitarre. So war er also dazu gezwungen, seine mittlerweile außerordentlichen Fähigkeiten auf diesem Instrument weiterhin eher autodidaktisch voranzutreiben - ein Prozess, bei dem ihm sein reges Interesse an der Jazzszene Krakaus und die Teilnahme an diversen Workshops außerordentlich behilflich war. Auf diesem musikalischen Weg traf er auf Klänge von bekannten polnischen Jazzgitarristen wie zum Beispiel  </a:t>
                      </a:r>
                      <a:r>
                        <a:rPr lang="de-DE" sz="800" b="0" u="none" dirty="0" err="1" smtClean="0">
                          <a:solidFill>
                            <a:schemeClr val="tx1"/>
                          </a:solidFill>
                          <a:latin typeface="Arial" pitchFamily="34" charset="0"/>
                          <a:cs typeface="Arial" pitchFamily="34" charset="0"/>
                        </a:rPr>
                        <a:t>Jaros</a:t>
                      </a:r>
                      <a:r>
                        <a:rPr lang="pl-PL" sz="800" b="0" u="none" dirty="0" smtClean="0">
                          <a:solidFill>
                            <a:schemeClr val="tx1"/>
                          </a:solidFill>
                          <a:latin typeface="Arial" pitchFamily="34" charset="0"/>
                          <a:cs typeface="Arial" pitchFamily="34" charset="0"/>
                        </a:rPr>
                        <a:t>ł</a:t>
                      </a:r>
                      <a:r>
                        <a:rPr lang="de-DE" sz="800" b="0" u="none" dirty="0" err="1" smtClean="0">
                          <a:solidFill>
                            <a:schemeClr val="tx1"/>
                          </a:solidFill>
                          <a:latin typeface="Arial" pitchFamily="34" charset="0"/>
                          <a:cs typeface="Arial" pitchFamily="34" charset="0"/>
                        </a:rPr>
                        <a:t>aw</a:t>
                      </a:r>
                      <a:r>
                        <a:rPr lang="de-DE" sz="800" b="0" u="none" dirty="0" smtClean="0">
                          <a:solidFill>
                            <a:schemeClr val="tx1"/>
                          </a:solidFill>
                          <a:latin typeface="Arial" pitchFamily="34" charset="0"/>
                          <a:cs typeface="Arial" pitchFamily="34" charset="0"/>
                        </a:rPr>
                        <a:t> </a:t>
                      </a:r>
                      <a:r>
                        <a:rPr lang="pl-PL" sz="800" b="0" u="none" dirty="0" smtClean="0">
                          <a:solidFill>
                            <a:schemeClr val="tx1"/>
                          </a:solidFill>
                          <a:latin typeface="Arial" pitchFamily="34" charset="0"/>
                          <a:cs typeface="Arial" pitchFamily="34" charset="0"/>
                        </a:rPr>
                        <a:t>Ś</a:t>
                      </a:r>
                      <a:r>
                        <a:rPr lang="de-DE" sz="800" b="0" u="none" dirty="0" err="1" smtClean="0">
                          <a:solidFill>
                            <a:schemeClr val="tx1"/>
                          </a:solidFill>
                          <a:latin typeface="Arial" pitchFamily="34" charset="0"/>
                          <a:cs typeface="Arial" pitchFamily="34" charset="0"/>
                        </a:rPr>
                        <a:t>mietana</a:t>
                      </a:r>
                      <a:r>
                        <a:rPr lang="de-DE" sz="800" b="0" u="none" dirty="0" smtClean="0">
                          <a:solidFill>
                            <a:schemeClr val="tx1"/>
                          </a:solidFill>
                          <a:latin typeface="Arial" pitchFamily="34" charset="0"/>
                          <a:cs typeface="Arial" pitchFamily="34" charset="0"/>
                        </a:rPr>
                        <a:t> oder Ryszard </a:t>
                      </a:r>
                      <a:r>
                        <a:rPr lang="de-DE" sz="800" b="0" u="none" dirty="0" err="1" smtClean="0">
                          <a:solidFill>
                            <a:schemeClr val="tx1"/>
                          </a:solidFill>
                          <a:latin typeface="Arial" pitchFamily="34" charset="0"/>
                          <a:cs typeface="Arial" pitchFamily="34" charset="0"/>
                        </a:rPr>
                        <a:t>Styla</a:t>
                      </a:r>
                      <a:r>
                        <a:rPr lang="de-DE" sz="800" b="0" u="none" dirty="0" smtClean="0">
                          <a:solidFill>
                            <a:schemeClr val="tx1"/>
                          </a:solidFill>
                          <a:latin typeface="Arial" pitchFamily="34" charset="0"/>
                          <a:cs typeface="Arial" pitchFamily="34" charset="0"/>
                        </a:rPr>
                        <a:t>, die auf den jungen </a:t>
                      </a:r>
                      <a:r>
                        <a:rPr lang="de-DE" sz="800" b="0" u="none" dirty="0" err="1" smtClean="0">
                          <a:solidFill>
                            <a:schemeClr val="tx1"/>
                          </a:solidFill>
                          <a:latin typeface="Arial" pitchFamily="34" charset="0"/>
                          <a:cs typeface="Arial" pitchFamily="34" charset="0"/>
                        </a:rPr>
                        <a:t>Gaworek</a:t>
                      </a:r>
                      <a:r>
                        <a:rPr lang="de-DE" sz="800" b="0" u="none" dirty="0" smtClean="0">
                          <a:solidFill>
                            <a:schemeClr val="tx1"/>
                          </a:solidFill>
                          <a:latin typeface="Arial" pitchFamily="34" charset="0"/>
                          <a:cs typeface="Arial" pitchFamily="34" charset="0"/>
                        </a:rPr>
                        <a:t> großen Einfluss hatten. Mit der Zeit wuchs das Plattenarchiv im Hause </a:t>
                      </a:r>
                      <a:r>
                        <a:rPr lang="de-DE" sz="800" b="0" u="none" dirty="0" err="1" smtClean="0">
                          <a:solidFill>
                            <a:schemeClr val="tx1"/>
                          </a:solidFill>
                          <a:latin typeface="Arial" pitchFamily="34" charset="0"/>
                          <a:cs typeface="Arial" pitchFamily="34" charset="0"/>
                        </a:rPr>
                        <a:t>Gaworek</a:t>
                      </a:r>
                      <a:r>
                        <a:rPr lang="de-DE" sz="800" b="0" u="none" dirty="0" smtClean="0">
                          <a:solidFill>
                            <a:schemeClr val="tx1"/>
                          </a:solidFill>
                          <a:latin typeface="Arial" pitchFamily="34" charset="0"/>
                          <a:cs typeface="Arial" pitchFamily="34" charset="0"/>
                        </a:rPr>
                        <a:t> und Tomasz erweiterte seinen</a:t>
                      </a:r>
                      <a:endParaRPr lang="pl-PL" sz="800" b="0" u="none" dirty="0">
                        <a:solidFill>
                          <a:schemeClr val="tx1"/>
                        </a:solidFill>
                        <a:latin typeface="Arial" pitchFamily="34" charset="0"/>
                        <a:cs typeface="Arial" pitchFamily="34" charset="0"/>
                      </a:endParaRPr>
                    </a:p>
                  </a:txBody>
                  <a:tcPr marL="91426" marR="91426">
                    <a:lnR w="12700" cap="flat" cmpd="sng" algn="ctr">
                      <a:solidFill>
                        <a:schemeClr val="tx1"/>
                      </a:solidFill>
                      <a:prstDash val="solid"/>
                      <a:round/>
                      <a:headEnd type="none" w="med" len="med"/>
                      <a:tailEnd type="none" w="med" len="med"/>
                    </a:lnR>
                    <a:noFill/>
                  </a:tcPr>
                </a:tc>
                <a:tc>
                  <a:txBody>
                    <a:bodyPr/>
                    <a:lstStyle/>
                    <a:p>
                      <a:endParaRPr lang="pl-PL" sz="800" u="none" dirty="0" smtClean="0">
                        <a:solidFill>
                          <a:schemeClr val="tx1"/>
                        </a:solidFill>
                        <a:latin typeface="Arial" pitchFamily="34" charset="0"/>
                        <a:cs typeface="Arial" pitchFamily="34" charset="0"/>
                      </a:endParaRPr>
                    </a:p>
                    <a:p>
                      <a:r>
                        <a:rPr lang="de-DE" sz="800" u="none" dirty="0" smtClean="0">
                          <a:solidFill>
                            <a:schemeClr val="tx1"/>
                          </a:solidFill>
                          <a:latin typeface="Arial" pitchFamily="34" charset="0"/>
                          <a:cs typeface="Arial" pitchFamily="34" charset="0"/>
                        </a:rPr>
                        <a:t>musikalischen Horizont. Hierbei hat ihn vor allem die Musik von </a:t>
                      </a:r>
                      <a:r>
                        <a:rPr lang="de-DE" sz="800" u="none" dirty="0" err="1" smtClean="0">
                          <a:solidFill>
                            <a:schemeClr val="tx1"/>
                          </a:solidFill>
                          <a:latin typeface="Arial" pitchFamily="34" charset="0"/>
                          <a:cs typeface="Arial" pitchFamily="34" charset="0"/>
                        </a:rPr>
                        <a:t>P.Metheny</a:t>
                      </a:r>
                      <a:r>
                        <a:rPr lang="de-DE" sz="800" u="none" dirty="0" smtClean="0">
                          <a:solidFill>
                            <a:schemeClr val="tx1"/>
                          </a:solidFill>
                          <a:latin typeface="Arial" pitchFamily="34" charset="0"/>
                          <a:cs typeface="Arial" pitchFamily="34" charset="0"/>
                        </a:rPr>
                        <a:t>, </a:t>
                      </a:r>
                      <a:r>
                        <a:rPr lang="de-DE" sz="800" u="none" dirty="0" err="1" smtClean="0">
                          <a:solidFill>
                            <a:schemeClr val="tx1"/>
                          </a:solidFill>
                          <a:latin typeface="Arial" pitchFamily="34" charset="0"/>
                          <a:cs typeface="Arial" pitchFamily="34" charset="0"/>
                        </a:rPr>
                        <a:t>J.Scofield</a:t>
                      </a:r>
                      <a:r>
                        <a:rPr lang="de-DE" sz="800" u="none" dirty="0" smtClean="0">
                          <a:solidFill>
                            <a:schemeClr val="tx1"/>
                          </a:solidFill>
                          <a:latin typeface="Arial" pitchFamily="34" charset="0"/>
                          <a:cs typeface="Arial" pitchFamily="34" charset="0"/>
                        </a:rPr>
                        <a:t>, </a:t>
                      </a:r>
                      <a:r>
                        <a:rPr lang="de-DE" sz="800" u="none" dirty="0" err="1" smtClean="0">
                          <a:solidFill>
                            <a:schemeClr val="tx1"/>
                          </a:solidFill>
                          <a:latin typeface="Arial" pitchFamily="34" charset="0"/>
                          <a:cs typeface="Arial" pitchFamily="34" charset="0"/>
                        </a:rPr>
                        <a:t>J.Garbarek</a:t>
                      </a:r>
                      <a:r>
                        <a:rPr lang="de-DE" sz="800" u="none" dirty="0" smtClean="0">
                          <a:solidFill>
                            <a:schemeClr val="tx1"/>
                          </a:solidFill>
                          <a:latin typeface="Arial" pitchFamily="34" charset="0"/>
                          <a:cs typeface="Arial" pitchFamily="34" charset="0"/>
                        </a:rPr>
                        <a:t>, </a:t>
                      </a:r>
                      <a:r>
                        <a:rPr lang="de-DE" sz="800" u="none" dirty="0" err="1" smtClean="0">
                          <a:solidFill>
                            <a:schemeClr val="tx1"/>
                          </a:solidFill>
                          <a:latin typeface="Arial" pitchFamily="34" charset="0"/>
                          <a:cs typeface="Arial" pitchFamily="34" charset="0"/>
                        </a:rPr>
                        <a:t>R.Towner</a:t>
                      </a:r>
                      <a:r>
                        <a:rPr lang="de-DE" sz="800" u="none" dirty="0" smtClean="0">
                          <a:solidFill>
                            <a:schemeClr val="tx1"/>
                          </a:solidFill>
                          <a:latin typeface="Arial" pitchFamily="34" charset="0"/>
                          <a:cs typeface="Arial" pitchFamily="34" charset="0"/>
                        </a:rPr>
                        <a:t>, </a:t>
                      </a:r>
                      <a:r>
                        <a:rPr lang="de-DE" sz="800" u="none" dirty="0" err="1" smtClean="0">
                          <a:solidFill>
                            <a:schemeClr val="tx1"/>
                          </a:solidFill>
                          <a:latin typeface="Arial" pitchFamily="34" charset="0"/>
                          <a:cs typeface="Arial" pitchFamily="34" charset="0"/>
                        </a:rPr>
                        <a:t>J.Pass</a:t>
                      </a:r>
                      <a:r>
                        <a:rPr lang="de-DE" sz="800" u="none" dirty="0" smtClean="0">
                          <a:solidFill>
                            <a:schemeClr val="tx1"/>
                          </a:solidFill>
                          <a:latin typeface="Arial" pitchFamily="34" charset="0"/>
                          <a:cs typeface="Arial" pitchFamily="34" charset="0"/>
                        </a:rPr>
                        <a:t> und vielen anderen geprägt.</a:t>
                      </a:r>
                      <a:endParaRPr lang="pl-PL" sz="800" u="none" dirty="0" smtClean="0">
                        <a:solidFill>
                          <a:schemeClr val="tx1"/>
                        </a:solidFill>
                        <a:latin typeface="Arial" pitchFamily="34" charset="0"/>
                        <a:cs typeface="Arial" pitchFamily="34" charset="0"/>
                      </a:endParaRPr>
                    </a:p>
                    <a:p>
                      <a:endParaRPr lang="pl-PL" sz="800" u="none"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rPr>
                        <a:t>              </a:t>
                      </a:r>
                      <a:r>
                        <a:rPr lang="pl-PL" sz="1000" u="sng" dirty="0" err="1" smtClean="0">
                          <a:solidFill>
                            <a:schemeClr val="tx1"/>
                          </a:solidFill>
                        </a:rPr>
                        <a:t>Acoustic</a:t>
                      </a:r>
                      <a:r>
                        <a:rPr lang="pl-PL" sz="1000" u="sng" dirty="0" smtClean="0">
                          <a:solidFill>
                            <a:schemeClr val="tx1"/>
                          </a:solidFill>
                        </a:rPr>
                        <a:t> </a:t>
                      </a:r>
                      <a:r>
                        <a:rPr lang="pl-PL" sz="1000" u="sng" dirty="0" err="1" smtClean="0">
                          <a:solidFill>
                            <a:schemeClr val="tx1"/>
                          </a:solidFill>
                        </a:rPr>
                        <a:t>Music</a:t>
                      </a:r>
                      <a:r>
                        <a:rPr lang="pl-PL" sz="1000" u="sng" dirty="0" smtClean="0">
                          <a:solidFill>
                            <a:schemeClr val="tx1"/>
                          </a:solidFill>
                        </a:rPr>
                        <a:t> </a:t>
                      </a:r>
                      <a:r>
                        <a:rPr lang="pl-PL" sz="1000" u="sng" dirty="0" err="1" smtClean="0">
                          <a:solidFill>
                            <a:schemeClr val="tx1"/>
                          </a:solidFill>
                        </a:rPr>
                        <a:t>Records</a:t>
                      </a:r>
                      <a:r>
                        <a:rPr lang="pl-PL" sz="80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Langsam entwickelte </a:t>
                      </a:r>
                      <a:r>
                        <a:rPr lang="de-DE" sz="800" dirty="0" err="1" smtClean="0">
                          <a:solidFill>
                            <a:schemeClr val="tx1"/>
                          </a:solidFill>
                          <a:latin typeface="Arial" pitchFamily="34" charset="0"/>
                          <a:cs typeface="Arial" pitchFamily="34" charset="0"/>
                        </a:rPr>
                        <a:t>T.Gaworek</a:t>
                      </a:r>
                      <a:r>
                        <a:rPr lang="de-DE" sz="800" dirty="0" smtClean="0">
                          <a:solidFill>
                            <a:schemeClr val="tx1"/>
                          </a:solidFill>
                          <a:latin typeface="Arial" pitchFamily="34" charset="0"/>
                          <a:cs typeface="Arial" pitchFamily="34" charset="0"/>
                        </a:rPr>
                        <a:t> seinen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eigenen Stil, gab Konzerte und bereicherte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das lokale Krakauer Leben mit seinen </a:t>
                      </a:r>
                      <a:r>
                        <a:rPr lang="de-DE" sz="800" dirty="0" err="1" smtClean="0">
                          <a:solidFill>
                            <a:schemeClr val="tx1"/>
                          </a:solidFill>
                          <a:latin typeface="Arial" pitchFamily="34" charset="0"/>
                          <a:cs typeface="Arial" pitchFamily="34" charset="0"/>
                        </a:rPr>
                        <a:t>eige</a:t>
                      </a:r>
                      <a:r>
                        <a:rPr lang="pl-PL" sz="800" dirty="0" smtClean="0">
                          <a:solidFill>
                            <a:schemeClr val="tx1"/>
                          </a:solidFill>
                          <a:latin typeface="Arial" pitchFamily="34" charset="0"/>
                          <a:cs typeface="Arial"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err="1" smtClean="0">
                          <a:solidFill>
                            <a:schemeClr val="tx1"/>
                          </a:solidFill>
                          <a:latin typeface="Arial" pitchFamily="34" charset="0"/>
                          <a:cs typeface="Arial" pitchFamily="34" charset="0"/>
                        </a:rPr>
                        <a:t>nen</a:t>
                      </a:r>
                      <a:r>
                        <a:rPr lang="de-DE" sz="800" dirty="0" smtClean="0">
                          <a:solidFill>
                            <a:schemeClr val="tx1"/>
                          </a:solidFill>
                          <a:latin typeface="Arial" pitchFamily="34" charset="0"/>
                          <a:cs typeface="Arial" pitchFamily="34" charset="0"/>
                        </a:rPr>
                        <a:t> Auftritten auf dem Marktplatz. Das gab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ihm eines Tages die Möglichkeit, in Deutsch</a:t>
                      </a:r>
                      <a:r>
                        <a:rPr lang="pl-PL" sz="800" dirty="0" smtClean="0">
                          <a:solidFill>
                            <a:schemeClr val="tx1"/>
                          </a:solidFill>
                          <a:latin typeface="Arial" pitchFamily="34" charset="0"/>
                          <a:cs typeface="Arial"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err="1" smtClean="0">
                          <a:solidFill>
                            <a:schemeClr val="tx1"/>
                          </a:solidFill>
                          <a:latin typeface="Arial" pitchFamily="34" charset="0"/>
                          <a:cs typeface="Arial" pitchFamily="34" charset="0"/>
                        </a:rPr>
                        <a:t>land</a:t>
                      </a:r>
                      <a:r>
                        <a:rPr lang="de-DE" sz="800" dirty="0" smtClean="0">
                          <a:solidFill>
                            <a:schemeClr val="tx1"/>
                          </a:solidFill>
                          <a:latin typeface="Arial" pitchFamily="34" charset="0"/>
                          <a:cs typeface="Arial" pitchFamily="34" charset="0"/>
                        </a:rPr>
                        <a:t> zu spielen, wo Peter Finger ihn auf der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Straße entdeckte. Der Gitarrenmusiker und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Produzent Peter Finger konnte ihn für seine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Plattenproduktion gewinnen. Sein Label </a:t>
                      </a:r>
                      <a:r>
                        <a:rPr lang="de-DE" sz="800" dirty="0" err="1" smtClean="0">
                          <a:solidFill>
                            <a:schemeClr val="tx1"/>
                          </a:solidFill>
                          <a:latin typeface="Arial" pitchFamily="34" charset="0"/>
                          <a:cs typeface="Arial" pitchFamily="34" charset="0"/>
                        </a:rPr>
                        <a:t>Acoustic</a:t>
                      </a:r>
                      <a:r>
                        <a:rPr lang="de-DE" sz="800" dirty="0" smtClean="0">
                          <a:solidFill>
                            <a:schemeClr val="tx1"/>
                          </a:solidFill>
                          <a:latin typeface="Arial" pitchFamily="34" charset="0"/>
                          <a:cs typeface="Arial" pitchFamily="34" charset="0"/>
                        </a:rPr>
                        <a:t> Music Records  verlegte die CDs von Tomasz </a:t>
                      </a:r>
                      <a:r>
                        <a:rPr lang="de-DE" sz="800" dirty="0" err="1" smtClean="0">
                          <a:solidFill>
                            <a:schemeClr val="tx1"/>
                          </a:solidFill>
                          <a:latin typeface="Arial" pitchFamily="34" charset="0"/>
                          <a:cs typeface="Arial" pitchFamily="34" charset="0"/>
                        </a:rPr>
                        <a:t>Gaworek</a:t>
                      </a:r>
                      <a:r>
                        <a:rPr lang="de-DE" sz="800" dirty="0" smtClean="0">
                          <a:solidFill>
                            <a:schemeClr val="tx1"/>
                          </a:solidFill>
                          <a:latin typeface="Arial" pitchFamily="34" charset="0"/>
                          <a:cs typeface="Arial" pitchFamily="34" charset="0"/>
                        </a:rPr>
                        <a:t>:  „On </a:t>
                      </a:r>
                      <a:r>
                        <a:rPr lang="de-DE" sz="800" dirty="0" err="1" smtClean="0">
                          <a:solidFill>
                            <a:schemeClr val="tx1"/>
                          </a:solidFill>
                          <a:latin typeface="Arial" pitchFamily="34" charset="0"/>
                          <a:cs typeface="Arial" pitchFamily="34" charset="0"/>
                        </a:rPr>
                        <a:t>the</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road</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Found</a:t>
                      </a:r>
                      <a:r>
                        <a:rPr lang="de-DE" sz="800" dirty="0" smtClean="0">
                          <a:solidFill>
                            <a:schemeClr val="tx1"/>
                          </a:solidFill>
                          <a:latin typeface="Arial" pitchFamily="34" charset="0"/>
                          <a:cs typeface="Arial" pitchFamily="34" charset="0"/>
                        </a:rPr>
                        <a:t> in </a:t>
                      </a:r>
                      <a:r>
                        <a:rPr lang="de-DE" sz="800" dirty="0" err="1" smtClean="0">
                          <a:solidFill>
                            <a:schemeClr val="tx1"/>
                          </a:solidFill>
                          <a:latin typeface="Arial" pitchFamily="34" charset="0"/>
                          <a:cs typeface="Arial" pitchFamily="34" charset="0"/>
                        </a:rPr>
                        <a:t>the</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flurry</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of</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the</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world</a:t>
                      </a:r>
                      <a:r>
                        <a:rPr lang="de-DE" sz="800" dirty="0" smtClean="0">
                          <a:solidFill>
                            <a:schemeClr val="tx1"/>
                          </a:solidFill>
                          <a:latin typeface="Arial" pitchFamily="34" charset="0"/>
                          <a:cs typeface="Arial" pitchFamily="34" charset="0"/>
                        </a:rPr>
                        <a:t>” und „Born </a:t>
                      </a:r>
                      <a:r>
                        <a:rPr lang="de-DE" sz="800" dirty="0" err="1" smtClean="0">
                          <a:solidFill>
                            <a:schemeClr val="tx1"/>
                          </a:solidFill>
                          <a:latin typeface="Arial" pitchFamily="34" charset="0"/>
                          <a:cs typeface="Arial" pitchFamily="34" charset="0"/>
                        </a:rPr>
                        <a:t>to</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be</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together</a:t>
                      </a:r>
                      <a:r>
                        <a:rPr lang="de-DE" sz="800" dirty="0" smtClean="0">
                          <a:solidFill>
                            <a:schemeClr val="tx1"/>
                          </a:solidFill>
                          <a:latin typeface="Arial" pitchFamily="34" charset="0"/>
                          <a:cs typeface="Arial" pitchFamily="34" charset="0"/>
                        </a:rPr>
                        <a:t>” </a:t>
                      </a:r>
                      <a:r>
                        <a:rPr lang="de-DE" sz="80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rPr>
                        <a:t>  </a:t>
                      </a:r>
                      <a:r>
                        <a:rPr lang="pl-PL" sz="800" dirty="0" smtClean="0">
                          <a:solidFill>
                            <a:schemeClr val="tx1"/>
                          </a:solidFill>
                          <a:latin typeface="Arial" pitchFamily="34" charset="0"/>
                          <a:cs typeface="Arial" pitchFamily="34" charset="0"/>
                        </a:rPr>
                        <a:t> Er trat </a:t>
                      </a:r>
                      <a:r>
                        <a:rPr lang="pl-PL" sz="800" dirty="0" err="1" smtClean="0">
                          <a:solidFill>
                            <a:schemeClr val="tx1"/>
                          </a:solidFill>
                          <a:latin typeface="Arial" pitchFamily="34" charset="0"/>
                          <a:cs typeface="Arial" pitchFamily="34" charset="0"/>
                        </a:rPr>
                        <a:t>zusammen</a:t>
                      </a:r>
                      <a:r>
                        <a:rPr lang="pl-PL" sz="800" dirty="0" smtClean="0">
                          <a:solidFill>
                            <a:schemeClr val="tx1"/>
                          </a:solidFill>
                          <a:latin typeface="Arial" pitchFamily="34" charset="0"/>
                          <a:cs typeface="Arial" pitchFamily="34" charset="0"/>
                        </a:rPr>
                        <a:t> mit </a:t>
                      </a:r>
                      <a:r>
                        <a:rPr lang="pl-PL" sz="800" dirty="0" err="1" smtClean="0">
                          <a:solidFill>
                            <a:schemeClr val="tx1"/>
                          </a:solidFill>
                          <a:latin typeface="Arial" pitchFamily="34" charset="0"/>
                          <a:cs typeface="Arial" pitchFamily="34" charset="0"/>
                        </a:rPr>
                        <a:t>vielen</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bekannten</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Gitarrenspieler</a:t>
                      </a:r>
                      <a:r>
                        <a:rPr lang="pl-PL" sz="800" dirty="0" smtClean="0">
                          <a:solidFill>
                            <a:schemeClr val="tx1"/>
                          </a:solidFill>
                          <a:latin typeface="Arial" pitchFamily="34" charset="0"/>
                          <a:cs typeface="Arial" pitchFamily="34" charset="0"/>
                        </a:rPr>
                        <a:t> wie </a:t>
                      </a:r>
                      <a:r>
                        <a:rPr lang="pl-PL" sz="800" dirty="0" err="1" smtClean="0">
                          <a:solidFill>
                            <a:schemeClr val="tx1"/>
                          </a:solidFill>
                          <a:latin typeface="Arial" pitchFamily="34" charset="0"/>
                          <a:cs typeface="Arial" pitchFamily="34" charset="0"/>
                        </a:rPr>
                        <a:t>z.B</a:t>
                      </a:r>
                      <a:r>
                        <a:rPr lang="pl-PL" sz="800" dirty="0" smtClean="0">
                          <a:solidFill>
                            <a:schemeClr val="tx1"/>
                          </a:solidFill>
                          <a:latin typeface="Arial" pitchFamily="34" charset="0"/>
                          <a:cs typeface="Arial" pitchFamily="34" charset="0"/>
                        </a:rPr>
                        <a:t>. Peter </a:t>
                      </a:r>
                      <a:r>
                        <a:rPr lang="pl-PL" sz="800" dirty="0" err="1" smtClean="0">
                          <a:solidFill>
                            <a:schemeClr val="tx1"/>
                          </a:solidFill>
                          <a:latin typeface="Arial" pitchFamily="34" charset="0"/>
                          <a:cs typeface="Arial" pitchFamily="34" charset="0"/>
                        </a:rPr>
                        <a:t>Finger</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Isato</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Nakagawa</a:t>
                      </a:r>
                      <a:r>
                        <a:rPr lang="pl-PL" sz="800" dirty="0" smtClean="0">
                          <a:solidFill>
                            <a:schemeClr val="tx1"/>
                          </a:solidFill>
                          <a:latin typeface="Arial" pitchFamily="34" charset="0"/>
                          <a:cs typeface="Arial" pitchFamily="34" charset="0"/>
                        </a:rPr>
                        <a:t>, Eric </a:t>
                      </a:r>
                      <a:r>
                        <a:rPr lang="pl-PL" sz="800" dirty="0" err="1" smtClean="0">
                          <a:solidFill>
                            <a:schemeClr val="tx1"/>
                          </a:solidFill>
                          <a:latin typeface="Arial" pitchFamily="34" charset="0"/>
                          <a:cs typeface="Arial" pitchFamily="34" charset="0"/>
                        </a:rPr>
                        <a:t>Lugosch</a:t>
                      </a:r>
                      <a:r>
                        <a:rPr lang="pl-PL" sz="800" dirty="0" smtClean="0">
                          <a:solidFill>
                            <a:schemeClr val="tx1"/>
                          </a:solidFill>
                          <a:latin typeface="Arial" pitchFamily="34" charset="0"/>
                          <a:cs typeface="Arial" pitchFamily="34" charset="0"/>
                        </a:rPr>
                        <a:t>, Jamie Findlay, </a:t>
                      </a:r>
                      <a:r>
                        <a:rPr lang="pl-PL" sz="800" dirty="0" err="1" smtClean="0">
                          <a:solidFill>
                            <a:schemeClr val="tx1"/>
                          </a:solidFill>
                          <a:latin typeface="Arial" pitchFamily="34" charset="0"/>
                          <a:cs typeface="Arial" pitchFamily="34" charset="0"/>
                        </a:rPr>
                        <a:t>Tim</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Sparks</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Beppe</a:t>
                      </a:r>
                      <a:r>
                        <a:rPr lang="pl-PL" sz="800" dirty="0" smtClean="0">
                          <a:solidFill>
                            <a:schemeClr val="tx1"/>
                          </a:solidFill>
                          <a:latin typeface="Arial" pitchFamily="34" charset="0"/>
                          <a:cs typeface="Arial" pitchFamily="34" charset="0"/>
                        </a:rPr>
                        <a:t> Gambetta, Claus </a:t>
                      </a:r>
                      <a:r>
                        <a:rPr lang="pl-PL" sz="800" dirty="0" err="1" smtClean="0">
                          <a:solidFill>
                            <a:schemeClr val="tx1"/>
                          </a:solidFill>
                          <a:latin typeface="Arial" pitchFamily="34" charset="0"/>
                          <a:cs typeface="Arial" pitchFamily="34" charset="0"/>
                        </a:rPr>
                        <a:t>Boesser-Ferrari</a:t>
                      </a:r>
                      <a:r>
                        <a:rPr lang="pl-PL" sz="800" dirty="0" smtClean="0">
                          <a:solidFill>
                            <a:schemeClr val="tx1"/>
                          </a:solidFill>
                          <a:latin typeface="Arial" pitchFamily="34" charset="0"/>
                          <a:cs typeface="Arial" pitchFamily="34" charset="0"/>
                        </a:rPr>
                        <a:t>, </a:t>
                      </a:r>
                      <a:r>
                        <a:rPr lang="pl-PL" sz="800" dirty="0" err="1" smtClean="0">
                          <a:solidFill>
                            <a:schemeClr val="tx1"/>
                          </a:solidFill>
                          <a:latin typeface="Arial" pitchFamily="34" charset="0"/>
                          <a:cs typeface="Arial" pitchFamily="34" charset="0"/>
                        </a:rPr>
                        <a:t>Dave</a:t>
                      </a:r>
                      <a:r>
                        <a:rPr lang="pl-PL" sz="800" dirty="0" smtClean="0">
                          <a:solidFill>
                            <a:schemeClr val="tx1"/>
                          </a:solidFill>
                          <a:latin typeface="Arial" pitchFamily="34" charset="0"/>
                          <a:cs typeface="Arial" pitchFamily="34" charset="0"/>
                        </a:rPr>
                        <a:t> Goodman, Bob </a:t>
                      </a:r>
                      <a:r>
                        <a:rPr lang="pl-PL" sz="800" dirty="0" err="1" smtClean="0">
                          <a:solidFill>
                            <a:schemeClr val="tx1"/>
                          </a:solidFill>
                          <a:latin typeface="Arial" pitchFamily="34" charset="0"/>
                          <a:cs typeface="Arial" pitchFamily="34" charset="0"/>
                        </a:rPr>
                        <a:t>Brozman</a:t>
                      </a:r>
                      <a:r>
                        <a:rPr lang="pl-PL" sz="800" dirty="0" smtClean="0">
                          <a:solidFill>
                            <a:schemeClr val="tx1"/>
                          </a:solidFill>
                          <a:latin typeface="Arial" pitchFamily="34" charset="0"/>
                          <a:cs typeface="Arial" pitchFamily="34" charset="0"/>
                        </a:rPr>
                        <a:t>, Franco </a:t>
                      </a:r>
                      <a:r>
                        <a:rPr lang="pl-PL" sz="800" dirty="0" err="1" smtClean="0">
                          <a:solidFill>
                            <a:schemeClr val="tx1"/>
                          </a:solidFill>
                          <a:latin typeface="Arial" pitchFamily="34" charset="0"/>
                          <a:cs typeface="Arial" pitchFamily="34" charset="0"/>
                        </a:rPr>
                        <a:t>Morone</a:t>
                      </a:r>
                      <a:r>
                        <a:rPr lang="pl-PL" sz="800" dirty="0" smtClean="0">
                          <a:solidFill>
                            <a:schemeClr val="tx1"/>
                          </a:solidFill>
                          <a:latin typeface="Arial" pitchFamily="34" charset="0"/>
                          <a:cs typeface="Arial" pitchFamily="34" charset="0"/>
                        </a:rPr>
                        <a:t>, Klaus </a:t>
                      </a:r>
                      <a:r>
                        <a:rPr lang="pl-PL" sz="800" dirty="0" err="1" smtClean="0">
                          <a:solidFill>
                            <a:schemeClr val="tx1"/>
                          </a:solidFill>
                          <a:latin typeface="Arial" pitchFamily="34" charset="0"/>
                          <a:cs typeface="Arial" pitchFamily="34" charset="0"/>
                        </a:rPr>
                        <a:t>Weiland</a:t>
                      </a:r>
                      <a:r>
                        <a:rPr lang="pl-PL" sz="800"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rPr>
                        <a:t>               </a:t>
                      </a:r>
                      <a:r>
                        <a:rPr lang="de-DE" sz="800" dirty="0" smtClean="0">
                          <a:solidFill>
                            <a:schemeClr val="tx1"/>
                          </a:solidFill>
                        </a:rPr>
                        <a:t> </a:t>
                      </a:r>
                      <a:r>
                        <a:rPr lang="de-DE" sz="1000" u="sng" dirty="0" smtClean="0">
                          <a:solidFill>
                            <a:schemeClr val="tx1"/>
                          </a:solidFill>
                          <a:latin typeface="Arial" pitchFamily="34" charset="0"/>
                          <a:cs typeface="Arial" pitchFamily="34" charset="0"/>
                        </a:rPr>
                        <a:t>Konzerte, Tourneen und Preise </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Wirken in Krakauer Jazzclubs „</a:t>
                      </a:r>
                      <a:r>
                        <a:rPr lang="de-DE" sz="800" dirty="0" err="1" smtClean="0">
                          <a:solidFill>
                            <a:schemeClr val="tx1"/>
                          </a:solidFill>
                          <a:latin typeface="Arial" pitchFamily="34" charset="0"/>
                          <a:cs typeface="Arial" pitchFamily="34" charset="0"/>
                        </a:rPr>
                        <a:t>Pod</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Jaszczurami</a:t>
                      </a:r>
                      <a:r>
                        <a:rPr lang="de-DE" sz="800" dirty="0" smtClean="0">
                          <a:solidFill>
                            <a:schemeClr val="tx1"/>
                          </a:solidFill>
                          <a:latin typeface="Arial" pitchFamily="34" charset="0"/>
                          <a:cs typeface="Arial" pitchFamily="34" charset="0"/>
                        </a:rPr>
                        <a:t>”, ” </a:t>
                      </a:r>
                      <a:r>
                        <a:rPr lang="de-DE" sz="800" dirty="0" err="1" smtClean="0">
                          <a:solidFill>
                            <a:schemeClr val="tx1"/>
                          </a:solidFill>
                          <a:latin typeface="Arial" pitchFamily="34" charset="0"/>
                          <a:cs typeface="Arial" pitchFamily="34" charset="0"/>
                        </a:rPr>
                        <a:t>Jama</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Michalika</a:t>
                      </a:r>
                      <a:r>
                        <a:rPr lang="de-DE" sz="800" dirty="0" smtClean="0">
                          <a:solidFill>
                            <a:schemeClr val="tx1"/>
                          </a:solidFill>
                          <a:latin typeface="Arial" pitchFamily="34" charset="0"/>
                          <a:cs typeface="Arial" pitchFamily="34" charset="0"/>
                        </a:rPr>
                        <a:t>” und ” </a:t>
                      </a:r>
                      <a:r>
                        <a:rPr lang="de-DE" sz="800" dirty="0" err="1" smtClean="0">
                          <a:solidFill>
                            <a:schemeClr val="tx1"/>
                          </a:solidFill>
                          <a:latin typeface="Arial" pitchFamily="34" charset="0"/>
                          <a:cs typeface="Arial" pitchFamily="34" charset="0"/>
                        </a:rPr>
                        <a:t>Pod</a:t>
                      </a:r>
                      <a:r>
                        <a:rPr lang="de-DE" sz="80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Baranami</a:t>
                      </a:r>
                      <a:r>
                        <a:rPr lang="de-DE" sz="800" dirty="0" smtClean="0">
                          <a:solidFill>
                            <a:schemeClr val="tx1"/>
                          </a:solidFill>
                          <a:latin typeface="Arial" pitchFamily="34" charset="0"/>
                          <a:cs typeface="Arial"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latin typeface="Arial" pitchFamily="34" charset="0"/>
                          <a:cs typeface="Arial" pitchFamily="34" charset="0"/>
                        </a:rPr>
                        <a:t>                      </a:t>
                      </a:r>
                      <a:r>
                        <a:rPr lang="pl-PL" sz="800" baseline="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Arrangements für Film und </a:t>
                      </a:r>
                      <a:r>
                        <a:rPr lang="de-DE" sz="800" dirty="0" err="1" smtClean="0">
                          <a:solidFill>
                            <a:schemeClr val="tx1"/>
                          </a:solidFill>
                          <a:latin typeface="Arial" pitchFamily="34" charset="0"/>
                          <a:cs typeface="Arial" pitchFamily="34" charset="0"/>
                        </a:rPr>
                        <a:t>Musikveranstal</a:t>
                      </a:r>
                      <a:r>
                        <a:rPr lang="pl-PL" sz="800"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baseline="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tungen</a:t>
                      </a:r>
                      <a:r>
                        <a:rPr lang="de-DE" sz="800" dirty="0" smtClean="0">
                          <a:solidFill>
                            <a:schemeClr val="tx1"/>
                          </a:solidFill>
                          <a:latin typeface="Arial" pitchFamily="34" charset="0"/>
                          <a:cs typeface="Arial" pitchFamily="34" charset="0"/>
                        </a:rPr>
                        <a:t> </a:t>
                      </a:r>
                      <a:r>
                        <a:rPr lang="pl-PL" sz="80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in Polen</a:t>
                      </a:r>
                      <a:r>
                        <a:rPr lang="pl-PL" sz="800" dirty="0" smtClean="0">
                          <a:solidFill>
                            <a:schemeClr val="tx1"/>
                          </a:solidFill>
                          <a:latin typeface="Arial" pitchFamily="34" charset="0"/>
                          <a:cs typeface="Arial" pitchFamily="34" charset="0"/>
                        </a:rPr>
                        <a:t>.</a:t>
                      </a:r>
                      <a:endParaRPr lang="de-DE"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latin typeface="Arial" pitchFamily="34" charset="0"/>
                          <a:cs typeface="Arial" pitchFamily="34" charset="0"/>
                        </a:rPr>
                        <a:t>                     </a:t>
                      </a:r>
                      <a:r>
                        <a:rPr lang="pl-PL" sz="800" baseline="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Seit 1990 gibt er erfolgreich Konzerte in Deutsch</a:t>
                      </a:r>
                      <a:r>
                        <a:rPr lang="pl-PL" sz="800" dirty="0" smtClean="0">
                          <a:solidFill>
                            <a:schemeClr val="tx1"/>
                          </a:solidFill>
                          <a:latin typeface="Arial" pitchFamily="34" charset="0"/>
                          <a:cs typeface="Arial" pitchFamily="34" charset="0"/>
                        </a:rPr>
                        <a:t>-</a:t>
                      </a:r>
                      <a:r>
                        <a:rPr lang="pl-PL" sz="80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baseline="0" dirty="0" smtClean="0">
                          <a:solidFill>
                            <a:schemeClr val="tx1"/>
                          </a:solidFill>
                          <a:latin typeface="Arial" pitchFamily="34" charset="0"/>
                          <a:cs typeface="Arial" pitchFamily="34" charset="0"/>
                        </a:rPr>
                        <a:t>                         </a:t>
                      </a:r>
                      <a:r>
                        <a:rPr lang="de-DE" sz="800" dirty="0" err="1" smtClean="0">
                          <a:solidFill>
                            <a:schemeClr val="tx1"/>
                          </a:solidFill>
                          <a:latin typeface="Arial" pitchFamily="34" charset="0"/>
                          <a:cs typeface="Arial" pitchFamily="34" charset="0"/>
                        </a:rPr>
                        <a:t>land</a:t>
                      </a:r>
                      <a:r>
                        <a:rPr lang="de-DE" sz="800" dirty="0" smtClean="0">
                          <a:solidFill>
                            <a:schemeClr val="tx1"/>
                          </a:solidFill>
                          <a:latin typeface="Arial" pitchFamily="34" charset="0"/>
                          <a:cs typeface="Arial" pitchFamily="34" charset="0"/>
                        </a:rPr>
                        <a:t>, Österreich, Holland, Polen und Russland.</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1997 Rockkonzerte im Rahmen des Festivals </a:t>
                      </a:r>
                      <a:r>
                        <a:rPr lang="de-DE" sz="800" dirty="0" err="1" smtClean="0">
                          <a:solidFill>
                            <a:schemeClr val="tx1"/>
                          </a:solidFill>
                          <a:latin typeface="Arial" pitchFamily="34" charset="0"/>
                          <a:cs typeface="Arial" pitchFamily="34" charset="0"/>
                        </a:rPr>
                        <a:t>of</a:t>
                      </a:r>
                      <a:r>
                        <a:rPr lang="de-DE" sz="800" dirty="0" smtClean="0">
                          <a:solidFill>
                            <a:schemeClr val="tx1"/>
                          </a:solidFill>
                          <a:latin typeface="Arial" pitchFamily="34" charset="0"/>
                          <a:cs typeface="Arial" pitchFamily="34" charset="0"/>
                        </a:rPr>
                        <a:t> </a:t>
                      </a:r>
                      <a:r>
                        <a:rPr lang="pl-PL" sz="800"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baseline="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Progressive Rock im Kiewer Park vor</a:t>
                      </a:r>
                      <a:r>
                        <a:rPr lang="pl-PL" sz="800"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baseline="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25000 </a:t>
                      </a:r>
                      <a:r>
                        <a:rPr lang="pl-PL" sz="80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  Zuschauern. </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2000 Großveranstaltungen wie EXPO  in </a:t>
                      </a: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800" baseline="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Hannover </a:t>
                      </a:r>
                      <a:r>
                        <a:rPr lang="pl-PL" sz="800" dirty="0" smtClean="0">
                          <a:solidFill>
                            <a:schemeClr val="tx1"/>
                          </a:solidFill>
                          <a:latin typeface="Arial" pitchFamily="34" charset="0"/>
                          <a:cs typeface="Arial" pitchFamily="34" charset="0"/>
                        </a:rPr>
                        <a:t>.</a:t>
                      </a:r>
                      <a:endParaRPr lang="de-DE"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2003 Internationale Gartenbauausstellung IGA, Rostock</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2007 und 2011  wiederholten Tourneen "The International Guitar </a:t>
                      </a:r>
                      <a:r>
                        <a:rPr lang="de-DE" sz="800" dirty="0" err="1" smtClean="0">
                          <a:solidFill>
                            <a:schemeClr val="tx1"/>
                          </a:solidFill>
                          <a:latin typeface="Arial" pitchFamily="34" charset="0"/>
                          <a:cs typeface="Arial" pitchFamily="34" charset="0"/>
                        </a:rPr>
                        <a:t>Night</a:t>
                      </a:r>
                      <a:r>
                        <a:rPr lang="de-DE" sz="800" dirty="0" smtClean="0">
                          <a:solidFill>
                            <a:schemeClr val="tx1"/>
                          </a:solidFill>
                          <a:latin typeface="Arial" pitchFamily="34" charset="0"/>
                          <a:cs typeface="Arial" pitchFamily="34" charset="0"/>
                        </a:rPr>
                        <a:t>" .Erster Preis für das beste Gitarrenarrangement auf dem Festival der Autorensongs in Krakau </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Zahlreiche Preise auf  </a:t>
                      </a:r>
                      <a:r>
                        <a:rPr lang="de-DE" sz="800" dirty="0" err="1" smtClean="0">
                          <a:solidFill>
                            <a:schemeClr val="tx1"/>
                          </a:solidFill>
                          <a:latin typeface="Arial" pitchFamily="34" charset="0"/>
                          <a:cs typeface="Arial" pitchFamily="34" charset="0"/>
                        </a:rPr>
                        <a:t>Komponistenwettbewerben</a:t>
                      </a:r>
                      <a:r>
                        <a:rPr lang="de-DE" sz="800" dirty="0" smtClean="0">
                          <a:solidFill>
                            <a:schemeClr val="tx1"/>
                          </a:solidFill>
                          <a:latin typeface="Arial" pitchFamily="34" charset="0"/>
                          <a:cs typeface="Arial" pitchFamily="34" charset="0"/>
                        </a:rPr>
                        <a:t> </a:t>
                      </a:r>
                      <a:r>
                        <a:rPr lang="pl-PL" sz="800"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8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smtClean="0">
                          <a:solidFill>
                            <a:schemeClr val="tx1"/>
                          </a:solidFill>
                          <a:latin typeface="Arial" pitchFamily="34" charset="0"/>
                          <a:cs typeface="Arial" pitchFamily="34" charset="0"/>
                        </a:rPr>
                        <a:t> </a:t>
                      </a:r>
                      <a:r>
                        <a:rPr lang="de-DE" sz="800" dirty="0" smtClean="0">
                          <a:solidFill>
                            <a:schemeClr val="tx1"/>
                          </a:solidFill>
                          <a:latin typeface="Arial" pitchFamily="34" charset="0"/>
                          <a:cs typeface="Arial" pitchFamily="34" charset="0"/>
                        </a:rPr>
                        <a:t> </a:t>
                      </a:r>
                      <a:r>
                        <a:rPr lang="pl-PL" sz="800" dirty="0" smtClean="0">
                          <a:solidFill>
                            <a:schemeClr val="tx1"/>
                          </a:solidFill>
                          <a:latin typeface="Arial" pitchFamily="34" charset="0"/>
                          <a:cs typeface="Arial" pitchFamily="34" charset="0"/>
                        </a:rPr>
                        <a:t>                                     </a:t>
                      </a:r>
                      <a:r>
                        <a:rPr lang="de-DE" sz="1000" u="sng" dirty="0" smtClean="0">
                          <a:solidFill>
                            <a:schemeClr val="tx1"/>
                          </a:solidFill>
                          <a:latin typeface="Arial" pitchFamily="34" charset="0"/>
                          <a:cs typeface="Arial" pitchFamily="34" charset="0"/>
                        </a:rPr>
                        <a:t>Musik</a:t>
                      </a:r>
                    </a:p>
                    <a:p>
                      <a:pPr marL="0" marR="0" indent="0" algn="l" defTabSz="914400" rtl="0" eaLnBrk="1" fontAlgn="auto" latinLnBrk="0" hangingPunct="1">
                        <a:lnSpc>
                          <a:spcPct val="100000"/>
                        </a:lnSpc>
                        <a:spcBef>
                          <a:spcPts val="0"/>
                        </a:spcBef>
                        <a:spcAft>
                          <a:spcPts val="0"/>
                        </a:spcAft>
                        <a:buClrTx/>
                        <a:buSzTx/>
                        <a:buFontTx/>
                        <a:buNone/>
                        <a:tabLst/>
                        <a:defRPr/>
                      </a:pPr>
                      <a:r>
                        <a:rPr lang="de-DE" sz="800" dirty="0" smtClean="0">
                          <a:solidFill>
                            <a:schemeClr val="tx1"/>
                          </a:solidFill>
                          <a:latin typeface="Arial" pitchFamily="34" charset="0"/>
                          <a:cs typeface="Arial" pitchFamily="34" charset="0"/>
                        </a:rPr>
                        <a:t> Es ist schwer, Tomasz </a:t>
                      </a:r>
                      <a:r>
                        <a:rPr lang="de-DE" sz="800" dirty="0" err="1" smtClean="0">
                          <a:solidFill>
                            <a:schemeClr val="tx1"/>
                          </a:solidFill>
                          <a:latin typeface="Arial" pitchFamily="34" charset="0"/>
                          <a:cs typeface="Arial" pitchFamily="34" charset="0"/>
                        </a:rPr>
                        <a:t>Gaworeks</a:t>
                      </a:r>
                      <a:r>
                        <a:rPr lang="de-DE" sz="800" dirty="0" smtClean="0">
                          <a:solidFill>
                            <a:schemeClr val="tx1"/>
                          </a:solidFill>
                          <a:latin typeface="Arial" pitchFamily="34" charset="0"/>
                          <a:cs typeface="Arial" pitchFamily="34" charset="0"/>
                        </a:rPr>
                        <a:t> Musik einfach zu kategorisieren. Seine Musik ist eine Symbiose und Zusammenführung von jazzigen, klassischen und ethnischen Harmonien, reichen Melodiebögen und überaus packenden Rhythmen. Seine Kompositionen kann man mit einem breit gefächerten Spektrum von edlen und schön klingenden Balladen bis hin zu multistilistischen und atemberaubendem „Gitarrenbrett-Läufern“ charakterisieren. Die Personen, für die Unterhaltung bedeutet, nachzudenken und Musik zu genießen ohne „Geschmackverstärker“ durch Showeffekte, werden den Musikstil von </a:t>
                      </a:r>
                      <a:r>
                        <a:rPr lang="de-DE" sz="800" dirty="0" err="1" smtClean="0">
                          <a:solidFill>
                            <a:schemeClr val="tx1"/>
                          </a:solidFill>
                          <a:latin typeface="Arial" pitchFamily="34" charset="0"/>
                          <a:cs typeface="Arial" pitchFamily="34" charset="0"/>
                        </a:rPr>
                        <a:t>T.Gaworek</a:t>
                      </a:r>
                      <a:r>
                        <a:rPr lang="de-DE" sz="800" dirty="0" smtClean="0">
                          <a:solidFill>
                            <a:schemeClr val="tx1"/>
                          </a:solidFill>
                          <a:latin typeface="Arial" pitchFamily="34" charset="0"/>
                          <a:cs typeface="Arial" pitchFamily="34" charset="0"/>
                        </a:rPr>
                        <a:t> als gehobene Unterhaltung</a:t>
                      </a:r>
                      <a:r>
                        <a:rPr lang="pl-PL" sz="800" dirty="0" smtClean="0">
                          <a:solidFill>
                            <a:schemeClr val="tx1"/>
                          </a:solidFill>
                          <a:latin typeface="Arial" pitchFamily="34" charset="0"/>
                          <a:cs typeface="Arial" pitchFamily="34" charset="0"/>
                        </a:rPr>
                        <a:t>s</a:t>
                      </a:r>
                      <a:r>
                        <a:rPr lang="de-DE" sz="800" dirty="0" err="1" smtClean="0">
                          <a:solidFill>
                            <a:schemeClr val="tx1"/>
                          </a:solidFill>
                          <a:latin typeface="Arial" pitchFamily="34" charset="0"/>
                          <a:cs typeface="Arial" pitchFamily="34" charset="0"/>
                        </a:rPr>
                        <a:t>musik</a:t>
                      </a:r>
                      <a:r>
                        <a:rPr lang="de-DE" sz="800" dirty="0" smtClean="0">
                          <a:solidFill>
                            <a:schemeClr val="tx1"/>
                          </a:solidFill>
                          <a:latin typeface="Arial" pitchFamily="34" charset="0"/>
                          <a:cs typeface="Arial" pitchFamily="34" charset="0"/>
                        </a:rPr>
                        <a:t> klassifizieren.</a:t>
                      </a:r>
                      <a:endParaRPr lang="pl-PL" sz="800" dirty="0">
                        <a:solidFill>
                          <a:schemeClr val="tx1"/>
                        </a:solidFill>
                        <a:latin typeface="Arial" pitchFamily="34" charset="0"/>
                        <a:cs typeface="Arial" pitchFamily="34" charset="0"/>
                      </a:endParaRPr>
                    </a:p>
                  </a:txBody>
                  <a:tcPr marL="91426" marR="914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0" lang="pl-PL" sz="1800" b="1" kern="1200" dirty="0" smtClean="0">
                          <a:solidFill>
                            <a:schemeClr val="tx1"/>
                          </a:solidFill>
                          <a:latin typeface="+mn-lt"/>
                          <a:ea typeface="+mn-ea"/>
                          <a:cs typeface="+mn-cs"/>
                        </a:rPr>
                        <a:t>              </a:t>
                      </a:r>
                      <a:r>
                        <a:rPr kumimoji="0" lang="pl-PL" sz="1600" b="1" u="sng" kern="1200" dirty="0" err="1" smtClean="0">
                          <a:solidFill>
                            <a:schemeClr val="tx1"/>
                          </a:solidFill>
                          <a:latin typeface="+mn-lt"/>
                          <a:ea typeface="+mn-ea"/>
                          <a:cs typeface="+mn-cs"/>
                        </a:rPr>
                        <a:t>Presse</a:t>
                      </a:r>
                      <a:r>
                        <a:rPr kumimoji="0" lang="pl-PL" sz="1800" b="1" kern="1200" dirty="0" smtClean="0">
                          <a:solidFill>
                            <a:schemeClr val="tx1"/>
                          </a:solidFill>
                          <a:latin typeface="+mn-lt"/>
                          <a:ea typeface="+mn-ea"/>
                          <a:cs typeface="+mn-cs"/>
                        </a:rPr>
                        <a:t> </a:t>
                      </a:r>
                    </a:p>
                    <a:p>
                      <a:r>
                        <a:rPr kumimoji="0" lang="en-GB" sz="800" b="1" i="1" kern="1200" dirty="0" smtClean="0">
                          <a:solidFill>
                            <a:schemeClr val="tx1"/>
                          </a:solidFill>
                          <a:latin typeface="Arial" pitchFamily="34" charset="0"/>
                          <a:ea typeface="+mn-ea"/>
                          <a:cs typeface="Arial" pitchFamily="34" charset="0"/>
                        </a:rPr>
                        <a:t>“…</a:t>
                      </a:r>
                      <a:r>
                        <a:rPr kumimoji="0" lang="en-GB" sz="800" b="1" i="1" kern="1200" dirty="0" err="1" smtClean="0">
                          <a:solidFill>
                            <a:schemeClr val="tx1"/>
                          </a:solidFill>
                          <a:latin typeface="Arial" pitchFamily="34" charset="0"/>
                          <a:ea typeface="+mn-ea"/>
                          <a:cs typeface="Arial" pitchFamily="34" charset="0"/>
                        </a:rPr>
                        <a:t>Ein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Debütalbum</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mit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kapriziösen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Momenten</a:t>
                      </a:r>
                      <a:r>
                        <a:rPr kumimoji="0" lang="en-GB" sz="800" b="1" i="1" kern="1200" dirty="0" smtClean="0">
                          <a:solidFill>
                            <a:schemeClr val="tx1"/>
                          </a:solidFill>
                          <a:latin typeface="Arial" pitchFamily="34" charset="0"/>
                          <a:ea typeface="+mn-ea"/>
                          <a:cs typeface="Arial" pitchFamily="34" charset="0"/>
                        </a:rPr>
                        <a:t> und </a:t>
                      </a:r>
                      <a:r>
                        <a:rPr kumimoji="0" lang="en-GB" sz="800" b="1" i="1" kern="1200" dirty="0" err="1" smtClean="0">
                          <a:solidFill>
                            <a:schemeClr val="tx1"/>
                          </a:solidFill>
                          <a:latin typeface="Arial" pitchFamily="34" charset="0"/>
                          <a:ea typeface="+mn-ea"/>
                          <a:cs typeface="Arial" pitchFamily="34" charset="0"/>
                        </a:rPr>
                        <a:t>erfrischender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Rhythmusarbeit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legt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der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Gitarrenvirtuose</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smtClean="0">
                          <a:solidFill>
                            <a:schemeClr val="tx1"/>
                          </a:solidFill>
                          <a:latin typeface="Arial" pitchFamily="34" charset="0"/>
                          <a:ea typeface="+mn-ea"/>
                          <a:cs typeface="Arial" pitchFamily="34" charset="0"/>
                        </a:rPr>
                        <a:t>Tomasz </a:t>
                      </a:r>
                      <a:r>
                        <a:rPr kumimoji="0" lang="en-GB" sz="800" b="1" i="1" kern="1200" dirty="0" err="1" smtClean="0">
                          <a:solidFill>
                            <a:schemeClr val="tx1"/>
                          </a:solidFill>
                          <a:latin typeface="Arial" pitchFamily="34" charset="0"/>
                          <a:ea typeface="+mn-ea"/>
                          <a:cs typeface="Arial" pitchFamily="34" charset="0"/>
                        </a:rPr>
                        <a:t>Gaworek</a:t>
                      </a:r>
                      <a:r>
                        <a:rPr kumimoji="0" lang="en-GB" sz="800" b="1" i="1" kern="1200" dirty="0" smtClean="0">
                          <a:solidFill>
                            <a:schemeClr val="tx1"/>
                          </a:solidFill>
                          <a:latin typeface="Arial" pitchFamily="34" charset="0"/>
                          <a:ea typeface="+mn-ea"/>
                          <a:cs typeface="Arial" pitchFamily="34" charset="0"/>
                        </a:rPr>
                        <a:t>-</a:t>
                      </a:r>
                      <a:r>
                        <a:rPr kumimoji="0" lang="en-GB" sz="800" b="1" i="1" kern="1200" dirty="0" err="1" smtClean="0">
                          <a:solidFill>
                            <a:schemeClr val="tx1"/>
                          </a:solidFill>
                          <a:latin typeface="Arial" pitchFamily="34" charset="0"/>
                          <a:ea typeface="+mn-ea"/>
                          <a:cs typeface="Arial" pitchFamily="34" charset="0"/>
                        </a:rPr>
                        <a:t>Schodrok</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vor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Der</a:t>
                      </a:r>
                      <a:r>
                        <a:rPr kumimoji="0" lang="en-GB" sz="800" b="1" i="1" kern="1200" dirty="0" smtClean="0">
                          <a:solidFill>
                            <a:schemeClr val="tx1"/>
                          </a:solidFill>
                          <a:latin typeface="Arial" pitchFamily="34" charset="0"/>
                          <a:ea typeface="+mn-ea"/>
                          <a:cs typeface="Arial" pitchFamily="34" charset="0"/>
                        </a:rPr>
                        <a:t> von Peter Finger </a:t>
                      </a:r>
                      <a:r>
                        <a:rPr kumimoji="0" lang="en-GB" sz="800" b="1" i="1" kern="1200" dirty="0" err="1" smtClean="0">
                          <a:solidFill>
                            <a:schemeClr val="tx1"/>
                          </a:solidFill>
                          <a:latin typeface="Arial" pitchFamily="34" charset="0"/>
                          <a:ea typeface="+mn-ea"/>
                          <a:cs typeface="Arial" pitchFamily="34" charset="0"/>
                        </a:rPr>
                        <a:t>entdeckte</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Griffbrettartist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begeistert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nicht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nur</a:t>
                      </a:r>
                      <a:r>
                        <a:rPr kumimoji="0" lang="en-GB" sz="800" b="1" i="1" kern="1200" dirty="0" smtClean="0">
                          <a:solidFill>
                            <a:schemeClr val="tx1"/>
                          </a:solidFill>
                          <a:latin typeface="Arial" pitchFamily="34" charset="0"/>
                          <a:ea typeface="+mn-ea"/>
                          <a:cs typeface="Arial" pitchFamily="34" charset="0"/>
                        </a:rPr>
                        <a:t> auf den "</a:t>
                      </a:r>
                      <a:r>
                        <a:rPr kumimoji="0" lang="en-GB" sz="800" b="1" i="1" kern="1200" dirty="0" err="1" smtClean="0">
                          <a:solidFill>
                            <a:schemeClr val="tx1"/>
                          </a:solidFill>
                          <a:latin typeface="Arial" pitchFamily="34" charset="0"/>
                          <a:ea typeface="+mn-ea"/>
                          <a:cs typeface="Arial" pitchFamily="34" charset="0"/>
                        </a:rPr>
                        <a:t>sechs</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Saiten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sondern</a:t>
                      </a:r>
                      <a:r>
                        <a:rPr kumimoji="0" lang="en-GB" sz="800" b="1" i="1" kern="1200" dirty="0" smtClean="0">
                          <a:solidFill>
                            <a:schemeClr val="tx1"/>
                          </a:solidFill>
                          <a:latin typeface="Arial" pitchFamily="34" charset="0"/>
                          <a:ea typeface="+mn-ea"/>
                          <a:cs typeface="Arial" pitchFamily="34" charset="0"/>
                        </a:rPr>
                        <a:t> seine </a:t>
                      </a:r>
                      <a:r>
                        <a:rPr kumimoji="0" lang="en-GB" sz="800" b="1" i="1" kern="1200" dirty="0" err="1" smtClean="0">
                          <a:solidFill>
                            <a:schemeClr val="tx1"/>
                          </a:solidFill>
                          <a:latin typeface="Arial" pitchFamily="34" charset="0"/>
                          <a:ea typeface="+mn-ea"/>
                          <a:cs typeface="Arial" pitchFamily="34" charset="0"/>
                        </a:rPr>
                        <a:t>klaren</a:t>
                      </a:r>
                      <a:r>
                        <a:rPr kumimoji="0" lang="en-GB" sz="800" b="1" i="1" kern="1200" dirty="0" smtClean="0">
                          <a:solidFill>
                            <a:schemeClr val="tx1"/>
                          </a:solidFill>
                          <a:latin typeface="Arial" pitchFamily="34" charset="0"/>
                          <a:ea typeface="+mn-ea"/>
                          <a:cs typeface="Arial" pitchFamily="34" charset="0"/>
                        </a:rPr>
                        <a:t> und </a:t>
                      </a:r>
                      <a:r>
                        <a:rPr kumimoji="0" lang="en-GB" sz="800" b="1" i="1" kern="1200" dirty="0" err="1" smtClean="0">
                          <a:solidFill>
                            <a:schemeClr val="tx1"/>
                          </a:solidFill>
                          <a:latin typeface="Arial" pitchFamily="34" charset="0"/>
                          <a:ea typeface="+mn-ea"/>
                          <a:cs typeface="Arial" pitchFamily="34" charset="0"/>
                        </a:rPr>
                        <a:t>rhythmisch</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packenden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Melodien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weisen</a:t>
                      </a:r>
                      <a:r>
                        <a:rPr kumimoji="0" lang="en-GB" sz="800" b="1" i="1" kern="1200" dirty="0" smtClean="0">
                          <a:solidFill>
                            <a:schemeClr val="tx1"/>
                          </a:solidFill>
                          <a:latin typeface="Arial" pitchFamily="34" charset="0"/>
                          <a:ea typeface="+mn-ea"/>
                          <a:cs typeface="Arial" pitchFamily="34" charset="0"/>
                        </a:rPr>
                        <a:t> den </a:t>
                      </a:r>
                      <a:r>
                        <a:rPr kumimoji="0" lang="en-GB" sz="800" b="1" i="1" kern="1200" dirty="0" err="1" smtClean="0">
                          <a:solidFill>
                            <a:schemeClr val="tx1"/>
                          </a:solidFill>
                          <a:latin typeface="Arial" pitchFamily="34" charset="0"/>
                          <a:ea typeface="+mn-ea"/>
                          <a:cs typeface="Arial" pitchFamily="34" charset="0"/>
                        </a:rPr>
                        <a:t>geborenen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Polen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auch</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als</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hervorragenden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Komponisten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aus</a:t>
                      </a:r>
                      <a:r>
                        <a:rPr kumimoji="0" lang="en-GB" sz="800" b="1" i="1" kern="1200" dirty="0" smtClean="0">
                          <a:solidFill>
                            <a:schemeClr val="tx1"/>
                          </a:solidFill>
                          <a:latin typeface="Arial" pitchFamily="34" charset="0"/>
                          <a:ea typeface="+mn-ea"/>
                          <a:cs typeface="Arial" pitchFamily="34" charset="0"/>
                        </a:rPr>
                        <a:t>.</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Eine</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Aufnahme</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mit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gitarristischem</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Feuer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erregenden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Ideen</a:t>
                      </a:r>
                      <a:r>
                        <a:rPr kumimoji="0" lang="en-GB" sz="800" b="1" i="1" kern="1200" dirty="0" smtClean="0">
                          <a:solidFill>
                            <a:schemeClr val="tx1"/>
                          </a:solidFill>
                          <a:latin typeface="Arial" pitchFamily="34" charset="0"/>
                          <a:ea typeface="+mn-ea"/>
                          <a:cs typeface="Arial" pitchFamily="34" charset="0"/>
                        </a:rPr>
                        <a:t> und </a:t>
                      </a:r>
                      <a:r>
                        <a:rPr kumimoji="0" lang="en-GB" sz="800" b="1" i="1" kern="1200" dirty="0" err="1" smtClean="0">
                          <a:solidFill>
                            <a:schemeClr val="tx1"/>
                          </a:solidFill>
                          <a:latin typeface="Arial" pitchFamily="34" charset="0"/>
                          <a:ea typeface="+mn-ea"/>
                          <a:cs typeface="Arial" pitchFamily="34" charset="0"/>
                        </a:rPr>
                        <a:t>zeitloser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Schönheit</a:t>
                      </a:r>
                      <a:r>
                        <a:rPr kumimoji="0" lang="en-GB" sz="800" b="1" i="1" kern="1200" dirty="0" smtClean="0">
                          <a:solidFill>
                            <a:schemeClr val="tx1"/>
                          </a:solidFill>
                          <a:latin typeface="Arial" pitchFamily="34" charset="0"/>
                          <a:ea typeface="+mn-ea"/>
                          <a:cs typeface="Arial" pitchFamily="34" charset="0"/>
                        </a:rPr>
                        <a:t>…”</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smtClean="0">
                          <a:solidFill>
                            <a:schemeClr val="tx1"/>
                          </a:solidFill>
                          <a:latin typeface="Arial" pitchFamily="34" charset="0"/>
                          <a:ea typeface="+mn-ea"/>
                          <a:cs typeface="Arial" pitchFamily="34" charset="0"/>
                        </a:rPr>
                        <a:t>(</a:t>
                      </a:r>
                      <a:r>
                        <a:rPr kumimoji="0" lang="en-GB" sz="800" b="1" i="1" kern="1200" dirty="0" err="1" smtClean="0">
                          <a:solidFill>
                            <a:schemeClr val="tx1"/>
                          </a:solidFill>
                          <a:latin typeface="Arial" pitchFamily="34" charset="0"/>
                          <a:ea typeface="+mn-ea"/>
                          <a:cs typeface="Arial" pitchFamily="34" charset="0"/>
                        </a:rPr>
                        <a:t>Saarlouiser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Rundschau</a:t>
                      </a:r>
                      <a:r>
                        <a:rPr kumimoji="0" lang="en-GB" sz="800" b="1" i="1" kern="1200" dirty="0" smtClean="0">
                          <a:solidFill>
                            <a:schemeClr val="tx1"/>
                          </a:solidFill>
                          <a:latin typeface="Arial" pitchFamily="34" charset="0"/>
                          <a:ea typeface="+mn-ea"/>
                          <a:cs typeface="Arial" pitchFamily="34" charset="0"/>
                        </a:rPr>
                        <a:t>  09/95)</a:t>
                      </a:r>
                      <a:endParaRPr kumimoji="0" lang="pl-PL" sz="800" b="1" i="1" kern="1200" dirty="0" smtClean="0">
                        <a:solidFill>
                          <a:schemeClr val="tx1"/>
                        </a:solidFill>
                        <a:latin typeface="Arial" pitchFamily="34" charset="0"/>
                        <a:ea typeface="+mn-ea"/>
                        <a:cs typeface="Arial" pitchFamily="34" charset="0"/>
                      </a:endParaRPr>
                    </a:p>
                    <a:p>
                      <a:r>
                        <a:rPr lang="pl-PL" dirty="0" smtClean="0">
                          <a:solidFill>
                            <a:schemeClr val="tx1"/>
                          </a:solidFill>
                        </a:rPr>
                        <a:t>                    …..</a:t>
                      </a:r>
                    </a:p>
                    <a:p>
                      <a:r>
                        <a:rPr kumimoji="0" lang="en-GB" sz="800" b="1" i="1" kern="1200" dirty="0" smtClean="0">
                          <a:solidFill>
                            <a:schemeClr val="tx1"/>
                          </a:solidFill>
                          <a:latin typeface="Arial" pitchFamily="34" charset="0"/>
                          <a:ea typeface="+mn-ea"/>
                          <a:cs typeface="Arial" pitchFamily="34" charset="0"/>
                        </a:rPr>
                        <a:t>“… Found in the flurry of the world“ </a:t>
                      </a:r>
                      <a:r>
                        <a:rPr kumimoji="0" lang="en-GB" sz="800" b="1" i="1" kern="1200" dirty="0" err="1" smtClean="0">
                          <a:solidFill>
                            <a:schemeClr val="tx1"/>
                          </a:solidFill>
                          <a:latin typeface="Arial" pitchFamily="34" charset="0"/>
                          <a:ea typeface="+mn-ea"/>
                          <a:cs typeface="Arial" pitchFamily="34" charset="0"/>
                        </a:rPr>
                        <a:t>ist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sein</a:t>
                      </a:r>
                      <a:r>
                        <a:rPr kumimoji="0" lang="en-GB" sz="800" b="1" i="1" kern="1200" dirty="0" smtClean="0">
                          <a:solidFill>
                            <a:schemeClr val="tx1"/>
                          </a:solidFill>
                          <a:latin typeface="Arial" pitchFamily="34" charset="0"/>
                          <a:ea typeface="+mn-ea"/>
                          <a:cs typeface="Arial" pitchFamily="34" charset="0"/>
                        </a:rPr>
                        <a:t> Debut </a:t>
                      </a:r>
                      <a:r>
                        <a:rPr kumimoji="0" lang="en-GB" sz="800" b="1" i="1" kern="1200" dirty="0" err="1" smtClean="0">
                          <a:solidFill>
                            <a:schemeClr val="tx1"/>
                          </a:solidFill>
                          <a:latin typeface="Arial" pitchFamily="34" charset="0"/>
                          <a:ea typeface="+mn-ea"/>
                          <a:cs typeface="Arial" pitchFamily="34" charset="0"/>
                        </a:rPr>
                        <a:t>bei</a:t>
                      </a:r>
                      <a:r>
                        <a:rPr kumimoji="0" lang="en-GB" sz="800" b="1" i="1" kern="1200" dirty="0" smtClean="0">
                          <a:solidFill>
                            <a:schemeClr val="tx1"/>
                          </a:solidFill>
                          <a:latin typeface="Arial" pitchFamily="34" charset="0"/>
                          <a:ea typeface="+mn-ea"/>
                          <a:cs typeface="Arial" pitchFamily="34" charset="0"/>
                        </a:rPr>
                        <a:t> Acoustic Music Records, </a:t>
                      </a:r>
                      <a:r>
                        <a:rPr kumimoji="0" lang="en-GB" sz="800" b="1" i="1" kern="1200" dirty="0" err="1" smtClean="0">
                          <a:solidFill>
                            <a:schemeClr val="tx1"/>
                          </a:solidFill>
                          <a:latin typeface="Arial" pitchFamily="34" charset="0"/>
                          <a:ea typeface="+mn-ea"/>
                          <a:cs typeface="Arial" pitchFamily="34" charset="0"/>
                        </a:rPr>
                        <a:t>mit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dem</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sich</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der</a:t>
                      </a:r>
                      <a:r>
                        <a:rPr kumimoji="0" lang="en-GB" sz="800" b="1" i="1" kern="1200" dirty="0" smtClean="0">
                          <a:solidFill>
                            <a:schemeClr val="tx1"/>
                          </a:solidFill>
                          <a:latin typeface="Arial" pitchFamily="34" charset="0"/>
                          <a:ea typeface="+mn-ea"/>
                          <a:cs typeface="Arial" pitchFamily="34" charset="0"/>
                        </a:rPr>
                        <a:t> Pole  von Stand </a:t>
                      </a:r>
                      <a:r>
                        <a:rPr kumimoji="0" lang="en-GB" sz="800" b="1" i="1" kern="1200" dirty="0" err="1" smtClean="0">
                          <a:solidFill>
                            <a:schemeClr val="tx1"/>
                          </a:solidFill>
                          <a:latin typeface="Arial" pitchFamily="34" charset="0"/>
                          <a:ea typeface="+mn-ea"/>
                          <a:cs typeface="Arial" pitchFamily="34" charset="0"/>
                        </a:rPr>
                        <a:t>weg</a:t>
                      </a:r>
                      <a:r>
                        <a:rPr kumimoji="0" lang="en-GB" sz="800" b="1" i="1" kern="1200" dirty="0" smtClean="0">
                          <a:solidFill>
                            <a:schemeClr val="tx1"/>
                          </a:solidFill>
                          <a:latin typeface="Arial" pitchFamily="34" charset="0"/>
                          <a:ea typeface="+mn-ea"/>
                          <a:cs typeface="Arial" pitchFamily="34" charset="0"/>
                        </a:rPr>
                        <a:t> in die </a:t>
                      </a:r>
                      <a:r>
                        <a:rPr kumimoji="0" lang="en-GB" sz="800" b="1" i="1" kern="1200" dirty="0" err="1" smtClean="0">
                          <a:solidFill>
                            <a:schemeClr val="tx1"/>
                          </a:solidFill>
                          <a:latin typeface="Arial" pitchFamily="34" charset="0"/>
                          <a:ea typeface="+mn-ea"/>
                          <a:cs typeface="Arial" pitchFamily="34" charset="0"/>
                        </a:rPr>
                        <a:t>Spitzenriege</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der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europäischen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Gitarristen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spielt</a:t>
                      </a:r>
                      <a:r>
                        <a:rPr kumimoji="0" lang="en-GB" sz="800" b="1" i="1" kern="1200" dirty="0" smtClean="0">
                          <a:solidFill>
                            <a:schemeClr val="tx1"/>
                          </a:solidFill>
                          <a:latin typeface="Arial" pitchFamily="34" charset="0"/>
                          <a:ea typeface="+mn-ea"/>
                          <a:cs typeface="Arial" pitchFamily="34" charset="0"/>
                        </a:rPr>
                        <a:t>…”</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smtClean="0">
                          <a:solidFill>
                            <a:schemeClr val="tx1"/>
                          </a:solidFill>
                          <a:latin typeface="Arial" pitchFamily="34" charset="0"/>
                          <a:ea typeface="+mn-ea"/>
                          <a:cs typeface="Arial" pitchFamily="34" charset="0"/>
                        </a:rPr>
                        <a:t>(Concerto 12/95)</a:t>
                      </a:r>
                      <a:endParaRPr kumimoji="0" lang="pl-PL" sz="800" b="1" i="1" kern="1200" dirty="0" smtClean="0">
                        <a:solidFill>
                          <a:schemeClr val="tx1"/>
                        </a:solidFill>
                        <a:latin typeface="Arial" pitchFamily="34" charset="0"/>
                        <a:ea typeface="+mn-ea"/>
                        <a:cs typeface="Arial" pitchFamily="34" charset="0"/>
                      </a:endParaRPr>
                    </a:p>
                    <a:p>
                      <a:endParaRPr kumimoji="0" lang="pl-PL" sz="800" b="1" i="1" kern="1200" dirty="0" smtClean="0">
                        <a:solidFill>
                          <a:schemeClr val="tx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besitzt</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einen</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Klang</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endParaRPr lang="pl-PL"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der</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ihn</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sofort</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unver</a:t>
                      </a:r>
                      <a:r>
                        <a:rPr kumimoji="0" lang="pl-PL"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we-</a:t>
                      </a:r>
                      <a:endParaRPr lang="pl-PL"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chselbar</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GB"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macht.Das</a:t>
                      </a:r>
                      <a:r>
                        <a:rPr kumimoji="0" lang="en-GB"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pl-PL" sz="8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pl-PL" sz="800" b="1"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hört</a:t>
                      </a:r>
                      <a:endParaRPr lang="pl-PL" i="1" dirty="0" smtClean="0">
                        <a:solidFill>
                          <a:schemeClr val="tx1"/>
                        </a:solidFill>
                        <a:latin typeface="Arial" pitchFamily="34" charset="0"/>
                        <a:cs typeface="Arial" pitchFamily="34" charset="0"/>
                      </a:endParaRPr>
                    </a:p>
                    <a:p>
                      <a:r>
                        <a:rPr lang="pl-PL" sz="800" i="1" dirty="0" err="1" smtClean="0">
                          <a:solidFill>
                            <a:schemeClr val="tx1"/>
                          </a:solidFill>
                          <a:latin typeface="Arial" pitchFamily="34" charset="0"/>
                          <a:cs typeface="Arial" pitchFamily="34" charset="0"/>
                        </a:rPr>
                        <a:t>sich</a:t>
                      </a:r>
                      <a:r>
                        <a:rPr lang="pl-PL" sz="800" i="1" dirty="0" smtClean="0">
                          <a:solidFill>
                            <a:schemeClr val="tx1"/>
                          </a:solidFill>
                          <a:latin typeface="Arial" pitchFamily="34" charset="0"/>
                          <a:cs typeface="Arial" pitchFamily="34" charset="0"/>
                        </a:rPr>
                        <a:t> so transparent </a:t>
                      </a:r>
                      <a:r>
                        <a:rPr lang="pl-PL" sz="800" i="1" dirty="0" err="1" smtClean="0">
                          <a:solidFill>
                            <a:schemeClr val="tx1"/>
                          </a:solidFill>
                          <a:latin typeface="Arial" pitchFamily="34" charset="0"/>
                          <a:cs typeface="Arial" pitchFamily="34" charset="0"/>
                        </a:rPr>
                        <a:t>und</a:t>
                      </a:r>
                      <a:r>
                        <a:rPr lang="pl-PL" sz="800" i="1" dirty="0" smtClean="0">
                          <a:solidFill>
                            <a:schemeClr val="tx1"/>
                          </a:solidFill>
                          <a:latin typeface="Arial" pitchFamily="34" charset="0"/>
                          <a:cs typeface="Arial" pitchFamily="34" charset="0"/>
                        </a:rPr>
                        <a:t> </a:t>
                      </a:r>
                    </a:p>
                    <a:p>
                      <a:r>
                        <a:rPr lang="pl-PL" sz="800" i="1" dirty="0" err="1" smtClean="0">
                          <a:solidFill>
                            <a:schemeClr val="tx1"/>
                          </a:solidFill>
                          <a:latin typeface="Arial" pitchFamily="34" charset="0"/>
                          <a:cs typeface="Arial" pitchFamily="34" charset="0"/>
                        </a:rPr>
                        <a:t>warm</a:t>
                      </a:r>
                      <a:r>
                        <a:rPr lang="pl-PL" sz="800" i="1" dirty="0" smtClean="0">
                          <a:solidFill>
                            <a:schemeClr val="tx1"/>
                          </a:solidFill>
                          <a:latin typeface="Arial" pitchFamily="34" charset="0"/>
                          <a:cs typeface="Arial" pitchFamily="34" charset="0"/>
                        </a:rPr>
                        <a:t> an, </a:t>
                      </a:r>
                      <a:r>
                        <a:rPr lang="pl-PL" sz="800" i="1" dirty="0" err="1" smtClean="0">
                          <a:solidFill>
                            <a:schemeClr val="tx1"/>
                          </a:solidFill>
                          <a:latin typeface="Arial" pitchFamily="34" charset="0"/>
                          <a:cs typeface="Arial" pitchFamily="34" charset="0"/>
                        </a:rPr>
                        <a:t>dass</a:t>
                      </a:r>
                      <a:r>
                        <a:rPr lang="pl-PL" sz="800" i="1" dirty="0" smtClean="0">
                          <a:solidFill>
                            <a:schemeClr val="tx1"/>
                          </a:solidFill>
                          <a:latin typeface="Arial" pitchFamily="34" charset="0"/>
                          <a:cs typeface="Arial" pitchFamily="34" charset="0"/>
                        </a:rPr>
                        <a:t> </a:t>
                      </a:r>
                      <a:r>
                        <a:rPr lang="pl-PL" sz="800" i="1" dirty="0" err="1" smtClean="0">
                          <a:solidFill>
                            <a:schemeClr val="tx1"/>
                          </a:solidFill>
                          <a:latin typeface="Arial" pitchFamily="34" charset="0"/>
                          <a:cs typeface="Arial" pitchFamily="34" charset="0"/>
                        </a:rPr>
                        <a:t>man</a:t>
                      </a:r>
                      <a:r>
                        <a:rPr lang="pl-PL" sz="800" i="1" dirty="0" smtClean="0">
                          <a:solidFill>
                            <a:schemeClr val="tx1"/>
                          </a:solidFill>
                          <a:latin typeface="Arial" pitchFamily="34" charset="0"/>
                          <a:cs typeface="Arial" pitchFamily="34" charset="0"/>
                        </a:rPr>
                        <a:t> es </a:t>
                      </a:r>
                    </a:p>
                    <a:p>
                      <a:r>
                        <a:rPr lang="pl-PL" sz="800" i="1" dirty="0" err="1" smtClean="0">
                          <a:solidFill>
                            <a:schemeClr val="tx1"/>
                          </a:solidFill>
                          <a:latin typeface="Arial" pitchFamily="34" charset="0"/>
                          <a:cs typeface="Arial" pitchFamily="34" charset="0"/>
                        </a:rPr>
                        <a:t>nach</a:t>
                      </a:r>
                      <a:r>
                        <a:rPr lang="pl-PL" sz="800" i="1" dirty="0" smtClean="0">
                          <a:solidFill>
                            <a:schemeClr val="tx1"/>
                          </a:solidFill>
                          <a:latin typeface="Arial" pitchFamily="34" charset="0"/>
                          <a:cs typeface="Arial" pitchFamily="34" charset="0"/>
                        </a:rPr>
                        <a:t> dem </a:t>
                      </a:r>
                      <a:r>
                        <a:rPr lang="pl-PL" sz="800" i="1" dirty="0" err="1" smtClean="0">
                          <a:solidFill>
                            <a:schemeClr val="tx1"/>
                          </a:solidFill>
                          <a:latin typeface="Arial" pitchFamily="34" charset="0"/>
                          <a:cs typeface="Arial" pitchFamily="34" charset="0"/>
                        </a:rPr>
                        <a:t>ersten</a:t>
                      </a:r>
                      <a:r>
                        <a:rPr lang="pl-PL" sz="800" i="1" dirty="0" smtClean="0">
                          <a:solidFill>
                            <a:schemeClr val="tx1"/>
                          </a:solidFill>
                          <a:latin typeface="Arial" pitchFamily="34" charset="0"/>
                          <a:cs typeface="Arial" pitchFamily="34" charset="0"/>
                        </a:rPr>
                        <a:t> </a:t>
                      </a:r>
                      <a:r>
                        <a:rPr lang="pl-PL" sz="800" i="1" dirty="0" err="1" smtClean="0">
                          <a:solidFill>
                            <a:schemeClr val="tx1"/>
                          </a:solidFill>
                          <a:latin typeface="Arial" pitchFamily="34" charset="0"/>
                          <a:cs typeface="Arial" pitchFamily="34" charset="0"/>
                        </a:rPr>
                        <a:t>Hören</a:t>
                      </a:r>
                      <a:r>
                        <a:rPr lang="pl-PL" sz="800" i="1" dirty="0" smtClean="0">
                          <a:solidFill>
                            <a:schemeClr val="tx1"/>
                          </a:solidFill>
                          <a:latin typeface="Arial" pitchFamily="34" charset="0"/>
                          <a:cs typeface="Arial" pitchFamily="34" charset="0"/>
                        </a:rPr>
                        <a:t> </a:t>
                      </a:r>
                      <a:r>
                        <a:rPr lang="pl-PL" sz="800" i="1" dirty="0" err="1" smtClean="0">
                          <a:solidFill>
                            <a:schemeClr val="tx1"/>
                          </a:solidFill>
                          <a:latin typeface="Arial" pitchFamily="34" charset="0"/>
                          <a:cs typeface="Arial" pitchFamily="34" charset="0"/>
                        </a:rPr>
                        <a:t>nicht</a:t>
                      </a:r>
                      <a:r>
                        <a:rPr lang="pl-PL" sz="800" i="1" dirty="0" smtClean="0">
                          <a:solidFill>
                            <a:schemeClr val="tx1"/>
                          </a:solidFill>
                          <a:latin typeface="Arial" pitchFamily="34" charset="0"/>
                          <a:cs typeface="Arial" pitchFamily="34" charset="0"/>
                        </a:rPr>
                        <a:t> </a:t>
                      </a:r>
                      <a:r>
                        <a:rPr lang="pl-PL" sz="800" i="1" dirty="0" err="1" smtClean="0">
                          <a:solidFill>
                            <a:schemeClr val="tx1"/>
                          </a:solidFill>
                          <a:latin typeface="Arial" pitchFamily="34" charset="0"/>
                          <a:cs typeface="Arial" pitchFamily="34" charset="0"/>
                        </a:rPr>
                        <a:t>vergisst</a:t>
                      </a:r>
                      <a:r>
                        <a:rPr lang="pl-PL" sz="800" i="1" dirty="0" smtClean="0">
                          <a:solidFill>
                            <a:schemeClr val="tx1"/>
                          </a:solidFill>
                          <a:latin typeface="Arial" pitchFamily="34" charset="0"/>
                          <a:cs typeface="Arial" pitchFamily="34" charset="0"/>
                        </a:rPr>
                        <a:t>.”</a:t>
                      </a:r>
                    </a:p>
                    <a:p>
                      <a:r>
                        <a:rPr kumimoji="0" lang="en-GB" sz="800" b="1" i="1" kern="1200" dirty="0" smtClean="0">
                          <a:solidFill>
                            <a:schemeClr val="tx1"/>
                          </a:solidFill>
                          <a:latin typeface="Arial" pitchFamily="34" charset="0"/>
                          <a:ea typeface="+mn-ea"/>
                          <a:cs typeface="Arial" pitchFamily="34" charset="0"/>
                        </a:rPr>
                        <a:t>(Oldie-</a:t>
                      </a:r>
                      <a:r>
                        <a:rPr kumimoji="0" lang="en-GB" sz="800" b="1" i="1" kern="1200" dirty="0" err="1" smtClean="0">
                          <a:solidFill>
                            <a:schemeClr val="tx1"/>
                          </a:solidFill>
                          <a:latin typeface="Arial" pitchFamily="34" charset="0"/>
                          <a:ea typeface="+mn-ea"/>
                          <a:cs typeface="Arial" pitchFamily="34" charset="0"/>
                        </a:rPr>
                        <a:t>Markt</a:t>
                      </a:r>
                      <a:r>
                        <a:rPr kumimoji="0" lang="en-GB" sz="800" b="1" i="1" kern="1200" dirty="0" smtClean="0">
                          <a:solidFill>
                            <a:schemeClr val="tx1"/>
                          </a:solidFill>
                          <a:latin typeface="Arial" pitchFamily="34" charset="0"/>
                          <a:ea typeface="+mn-ea"/>
                          <a:cs typeface="Arial" pitchFamily="34" charset="0"/>
                        </a:rPr>
                        <a:t>, 1/2000)</a:t>
                      </a:r>
                      <a:endParaRPr kumimoji="0" lang="pl-PL" sz="800" b="1" i="1" kern="1200" dirty="0" smtClean="0">
                        <a:solidFill>
                          <a:schemeClr val="tx1"/>
                        </a:solidFill>
                        <a:latin typeface="Arial" pitchFamily="34" charset="0"/>
                        <a:ea typeface="+mn-ea"/>
                        <a:cs typeface="Arial" pitchFamily="34" charset="0"/>
                      </a:endParaRPr>
                    </a:p>
                    <a:p>
                      <a:r>
                        <a:rPr kumimoji="0" lang="pl-PL" sz="800" b="1" i="1" kern="1200" dirty="0" smtClean="0">
                          <a:solidFill>
                            <a:schemeClr val="tx1"/>
                          </a:solidFill>
                          <a:latin typeface="Arial" pitchFamily="34" charset="0"/>
                          <a:ea typeface="+mn-ea"/>
                          <a:cs typeface="Arial" pitchFamily="34" charset="0"/>
                        </a:rPr>
                        <a:t>                                </a:t>
                      </a:r>
                      <a:r>
                        <a:rPr kumimoji="0" lang="pl-PL" sz="1600" b="1" i="1" kern="1200" dirty="0" smtClean="0">
                          <a:solidFill>
                            <a:schemeClr val="tx1"/>
                          </a:solidFill>
                          <a:latin typeface="Arial" pitchFamily="34" charset="0"/>
                          <a:ea typeface="+mn-ea"/>
                          <a:cs typeface="Arial" pitchFamily="34" charset="0"/>
                        </a:rPr>
                        <a:t>…..</a:t>
                      </a:r>
                    </a:p>
                    <a:p>
                      <a:r>
                        <a:rPr kumimoji="0" lang="en-GB" sz="800" b="1" i="1" kern="1200" dirty="0" smtClean="0">
                          <a:solidFill>
                            <a:schemeClr val="tx1"/>
                          </a:solidFill>
                          <a:latin typeface="Arial" pitchFamily="34" charset="0"/>
                          <a:ea typeface="+mn-ea"/>
                          <a:cs typeface="Arial" pitchFamily="34" charset="0"/>
                        </a:rPr>
                        <a:t>“Tomasz </a:t>
                      </a:r>
                      <a:r>
                        <a:rPr kumimoji="0" lang="en-GB" sz="800" b="1" i="1" kern="1200" dirty="0" err="1" smtClean="0">
                          <a:solidFill>
                            <a:schemeClr val="tx1"/>
                          </a:solidFill>
                          <a:latin typeface="Arial" pitchFamily="34" charset="0"/>
                          <a:ea typeface="+mn-ea"/>
                          <a:cs typeface="Arial" pitchFamily="34" charset="0"/>
                        </a:rPr>
                        <a:t>Gaworek</a:t>
                      </a:r>
                      <a:r>
                        <a:rPr kumimoji="0" lang="en-GB" sz="800" b="1" i="1" kern="1200" dirty="0" smtClean="0">
                          <a:solidFill>
                            <a:schemeClr val="tx1"/>
                          </a:solidFill>
                          <a:latin typeface="Arial" pitchFamily="34" charset="0"/>
                          <a:ea typeface="+mn-ea"/>
                          <a:cs typeface="Arial" pitchFamily="34" charset="0"/>
                        </a:rPr>
                        <a:t>-</a:t>
                      </a:r>
                      <a:r>
                        <a:rPr kumimoji="0" lang="en-GB" sz="800" b="1" i="1" kern="1200" dirty="0" err="1" smtClean="0">
                          <a:solidFill>
                            <a:schemeClr val="tx1"/>
                          </a:solidFill>
                          <a:latin typeface="Arial" pitchFamily="34" charset="0"/>
                          <a:ea typeface="+mn-ea"/>
                          <a:cs typeface="Arial" pitchFamily="34" charset="0"/>
                        </a:rPr>
                        <a:t>Schodrok</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zählt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mit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seinen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weit</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geschwungenen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Melodiebögen</a:t>
                      </a:r>
                      <a:r>
                        <a:rPr kumimoji="0" lang="en-GB" sz="800" b="1" i="1" kern="1200" dirty="0" smtClean="0">
                          <a:solidFill>
                            <a:schemeClr val="tx1"/>
                          </a:solidFill>
                          <a:latin typeface="Arial" pitchFamily="34" charset="0"/>
                          <a:ea typeface="+mn-ea"/>
                          <a:cs typeface="Arial" pitchFamily="34" charset="0"/>
                        </a:rPr>
                        <a:t> und seiner </a:t>
                      </a:r>
                      <a:r>
                        <a:rPr kumimoji="0" lang="en-GB" sz="800" b="1" i="1" kern="1200" dirty="0" err="1" smtClean="0">
                          <a:solidFill>
                            <a:schemeClr val="tx1"/>
                          </a:solidFill>
                          <a:latin typeface="Arial" pitchFamily="34" charset="0"/>
                          <a:ea typeface="+mn-ea"/>
                          <a:cs typeface="Arial" pitchFamily="34" charset="0"/>
                        </a:rPr>
                        <a:t>üppig</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schwelgenden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Harmonik</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zu</a:t>
                      </a:r>
                      <a:r>
                        <a:rPr kumimoji="0" lang="en-GB" sz="800" b="1" i="1" kern="1200" dirty="0" smtClean="0">
                          <a:solidFill>
                            <a:schemeClr val="tx1"/>
                          </a:solidFill>
                          <a:latin typeface="Arial" pitchFamily="34" charset="0"/>
                          <a:ea typeface="+mn-ea"/>
                          <a:cs typeface="Arial" pitchFamily="34" charset="0"/>
                        </a:rPr>
                        <a:t> den </a:t>
                      </a:r>
                      <a:r>
                        <a:rPr kumimoji="0" lang="en-GB" sz="800" b="1" i="1" kern="1200" dirty="0" err="1" smtClean="0">
                          <a:solidFill>
                            <a:schemeClr val="tx1"/>
                          </a:solidFill>
                          <a:latin typeface="Arial" pitchFamily="34" charset="0"/>
                          <a:ea typeface="+mn-ea"/>
                          <a:cs typeface="Arial" pitchFamily="34" charset="0"/>
                        </a:rPr>
                        <a:t>ganz</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großen</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Klangzauberen.Seine</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neue</a:t>
                      </a:r>
                      <a:r>
                        <a:rPr kumimoji="0" lang="en-GB" sz="800" b="1" i="1" kern="1200" dirty="0" smtClean="0">
                          <a:solidFill>
                            <a:schemeClr val="tx1"/>
                          </a:solidFill>
                          <a:latin typeface="Arial" pitchFamily="34" charset="0"/>
                          <a:ea typeface="+mn-ea"/>
                          <a:cs typeface="Arial" pitchFamily="34" charset="0"/>
                        </a:rPr>
                        <a:t> CD „On The Road“ </a:t>
                      </a:r>
                      <a:r>
                        <a:rPr kumimoji="0" lang="en-GB" sz="800" b="1" i="1" kern="1200" dirty="0" err="1" smtClean="0">
                          <a:solidFill>
                            <a:schemeClr val="tx1"/>
                          </a:solidFill>
                          <a:latin typeface="Arial" pitchFamily="34" charset="0"/>
                          <a:ea typeface="+mn-ea"/>
                          <a:cs typeface="Arial" pitchFamily="34" charset="0"/>
                        </a:rPr>
                        <a:t>wird</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nicht</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nur</a:t>
                      </a:r>
                      <a:r>
                        <a:rPr kumimoji="0" lang="en-GB" sz="800" b="1" i="1" kern="1200" dirty="0" smtClean="0">
                          <a:solidFill>
                            <a:schemeClr val="tx1"/>
                          </a:solidFill>
                          <a:latin typeface="Arial" pitchFamily="34" charset="0"/>
                          <a:ea typeface="+mn-ea"/>
                          <a:cs typeface="Arial" pitchFamily="34" charset="0"/>
                        </a:rPr>
                        <a:t> Fans </a:t>
                      </a:r>
                      <a:r>
                        <a:rPr kumimoji="0" lang="en-GB" sz="800" b="1" i="1" kern="1200" dirty="0" err="1" smtClean="0">
                          <a:solidFill>
                            <a:schemeClr val="tx1"/>
                          </a:solidFill>
                          <a:latin typeface="Arial" pitchFamily="34" charset="0"/>
                          <a:ea typeface="+mn-ea"/>
                          <a:cs typeface="Arial" pitchFamily="34" charset="0"/>
                        </a:rPr>
                        <a:t>anspruchvoller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romantischer</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Gitarrenmusik</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ansprechen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sondern</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auch</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Freunde</a:t>
                      </a:r>
                      <a:r>
                        <a:rPr kumimoji="0" lang="en-GB" sz="800" b="1" i="1" kern="1200" dirty="0" smtClean="0">
                          <a:solidFill>
                            <a:schemeClr val="tx1"/>
                          </a:solidFill>
                          <a:latin typeface="Arial" pitchFamily="34" charset="0"/>
                          <a:ea typeface="+mn-ea"/>
                          <a:cs typeface="Arial" pitchFamily="34" charset="0"/>
                        </a:rPr>
                        <a:t> </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err="1" smtClean="0">
                          <a:solidFill>
                            <a:schemeClr val="tx1"/>
                          </a:solidFill>
                          <a:latin typeface="Arial" pitchFamily="34" charset="0"/>
                          <a:ea typeface="+mn-ea"/>
                          <a:cs typeface="Arial" pitchFamily="34" charset="0"/>
                        </a:rPr>
                        <a:t>exzellenter</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Steelstring-Gitarre</a:t>
                      </a:r>
                      <a:r>
                        <a:rPr kumimoji="0" lang="en-GB" sz="800" b="1" i="1" kern="1200" dirty="0" smtClean="0">
                          <a:solidFill>
                            <a:schemeClr val="tx1"/>
                          </a:solidFill>
                          <a:latin typeface="Arial" pitchFamily="34" charset="0"/>
                          <a:ea typeface="+mn-ea"/>
                          <a:cs typeface="Arial" pitchFamily="34" charset="0"/>
                        </a:rPr>
                        <a:t> </a:t>
                      </a:r>
                      <a:r>
                        <a:rPr kumimoji="0" lang="en-GB" sz="800" b="1" i="1" kern="1200" dirty="0" err="1" smtClean="0">
                          <a:solidFill>
                            <a:schemeClr val="tx1"/>
                          </a:solidFill>
                          <a:latin typeface="Arial" pitchFamily="34" charset="0"/>
                          <a:ea typeface="+mn-ea"/>
                          <a:cs typeface="Arial" pitchFamily="34" charset="0"/>
                        </a:rPr>
                        <a:t>begeistern</a:t>
                      </a:r>
                      <a:r>
                        <a:rPr kumimoji="0" lang="en-GB" sz="800" b="1" i="1" kern="1200" dirty="0" smtClean="0">
                          <a:solidFill>
                            <a:schemeClr val="tx1"/>
                          </a:solidFill>
                          <a:latin typeface="Arial" pitchFamily="34" charset="0"/>
                          <a:ea typeface="+mn-ea"/>
                          <a:cs typeface="Arial" pitchFamily="34" charset="0"/>
                        </a:rPr>
                        <a:t>“.</a:t>
                      </a:r>
                      <a:endParaRPr kumimoji="0" lang="pl-PL" sz="800" b="1" i="1" kern="1200" dirty="0" smtClean="0">
                        <a:solidFill>
                          <a:schemeClr val="tx1"/>
                        </a:solidFill>
                        <a:latin typeface="Arial" pitchFamily="34" charset="0"/>
                        <a:ea typeface="+mn-ea"/>
                        <a:cs typeface="Arial" pitchFamily="34" charset="0"/>
                      </a:endParaRPr>
                    </a:p>
                    <a:p>
                      <a:r>
                        <a:rPr kumimoji="0" lang="en-GB" sz="800" b="1" i="1" kern="1200" dirty="0" smtClean="0">
                          <a:solidFill>
                            <a:schemeClr val="tx1"/>
                          </a:solidFill>
                          <a:latin typeface="Arial" pitchFamily="34" charset="0"/>
                          <a:ea typeface="+mn-ea"/>
                          <a:cs typeface="Arial" pitchFamily="34" charset="0"/>
                        </a:rPr>
                        <a:t>(Vintage Guitar News, 1/2000)</a:t>
                      </a:r>
                      <a:endParaRPr kumimoji="0" lang="pl-PL" sz="800" b="1" i="1" kern="1200" dirty="0" smtClean="0">
                        <a:solidFill>
                          <a:schemeClr val="tx1"/>
                        </a:solidFill>
                        <a:latin typeface="Arial" pitchFamily="34" charset="0"/>
                        <a:ea typeface="+mn-ea"/>
                        <a:cs typeface="Arial" pitchFamily="34" charset="0"/>
                      </a:endParaRPr>
                    </a:p>
                    <a:p>
                      <a:endParaRPr kumimoji="0" lang="pl-PL" sz="800" b="1" i="1" kern="1200" dirty="0" smtClean="0">
                        <a:solidFill>
                          <a:schemeClr val="tx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000" b="1" i="0" u="sng" dirty="0" smtClean="0">
                          <a:solidFill>
                            <a:schemeClr val="tx1"/>
                          </a:solidFill>
                          <a:latin typeface="Arial" pitchFamily="34" charset="0"/>
                          <a:cs typeface="Arial" pitchFamily="34" charset="0"/>
                        </a:rPr>
                        <a:t> Meine Kontaktadresse:</a:t>
                      </a:r>
                      <a:r>
                        <a:rPr lang="pl-PL" sz="1000" b="1" i="0" u="sng" dirty="0" smtClean="0">
                          <a:solidFill>
                            <a:schemeClr val="tx1"/>
                          </a:solidFill>
                          <a:latin typeface="Arial" pitchFamily="34" charset="0"/>
                          <a:cs typeface="Arial" pitchFamily="34" charset="0"/>
                        </a:rPr>
                        <a:t>           </a:t>
                      </a:r>
                      <a:endParaRPr lang="de-DE" sz="1000" b="1" i="0" u="sng"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800" i="1" dirty="0" smtClean="0">
                          <a:solidFill>
                            <a:schemeClr val="tx1"/>
                          </a:solidFill>
                          <a:latin typeface="Arial" pitchFamily="34" charset="0"/>
                          <a:cs typeface="Arial" pitchFamily="34" charset="0"/>
                        </a:rPr>
                        <a:t>   </a:t>
                      </a:r>
                      <a:r>
                        <a:rPr lang="de-DE" sz="1000" i="1" dirty="0" smtClean="0">
                          <a:solidFill>
                            <a:schemeClr val="tx1"/>
                          </a:solidFill>
                          <a:latin typeface="Arial" pitchFamily="34" charset="0"/>
                          <a:cs typeface="Arial" pitchFamily="34" charset="0"/>
                        </a:rPr>
                        <a:t>Tomasz </a:t>
                      </a:r>
                      <a:r>
                        <a:rPr lang="de-DE" sz="1000" i="1" dirty="0" err="1" smtClean="0">
                          <a:solidFill>
                            <a:schemeClr val="tx1"/>
                          </a:solidFill>
                          <a:latin typeface="Arial" pitchFamily="34" charset="0"/>
                          <a:cs typeface="Arial" pitchFamily="34" charset="0"/>
                        </a:rPr>
                        <a:t>Gaworek</a:t>
                      </a:r>
                      <a:r>
                        <a:rPr lang="de-DE" sz="1000" i="1" dirty="0" smtClean="0">
                          <a:solidFill>
                            <a:schemeClr val="tx1"/>
                          </a:solidFill>
                          <a:latin typeface="Arial" pitchFamily="34" charset="0"/>
                          <a:cs typeface="Arial" pitchFamily="34" charset="0"/>
                        </a:rPr>
                        <a:t> </a:t>
                      </a:r>
                      <a:r>
                        <a:rPr lang="pl-PL" sz="1000" i="1" dirty="0" smtClean="0">
                          <a:solidFill>
                            <a:schemeClr val="tx1"/>
                          </a:solidFill>
                          <a:latin typeface="Arial" pitchFamily="34" charset="0"/>
                          <a:cs typeface="Arial" pitchFamily="34" charset="0"/>
                        </a:rPr>
                        <a:t>                </a:t>
                      </a:r>
                      <a:endParaRPr lang="de-DE" sz="10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000" i="1" dirty="0" smtClean="0">
                          <a:solidFill>
                            <a:schemeClr val="tx1"/>
                          </a:solidFill>
                          <a:latin typeface="Arial" pitchFamily="34" charset="0"/>
                          <a:cs typeface="Arial" pitchFamily="34" charset="0"/>
                        </a:rPr>
                        <a:t>   </a:t>
                      </a:r>
                      <a:r>
                        <a:rPr lang="de-DE" sz="1000" i="1" dirty="0" err="1" smtClean="0">
                          <a:solidFill>
                            <a:schemeClr val="tx1"/>
                          </a:solidFill>
                          <a:latin typeface="Arial" pitchFamily="34" charset="0"/>
                          <a:cs typeface="Arial" pitchFamily="34" charset="0"/>
                        </a:rPr>
                        <a:t>Roedernallee</a:t>
                      </a:r>
                      <a:r>
                        <a:rPr lang="de-DE" sz="1000" i="1" dirty="0" smtClean="0">
                          <a:solidFill>
                            <a:schemeClr val="tx1"/>
                          </a:solidFill>
                          <a:latin typeface="Arial" pitchFamily="34" charset="0"/>
                          <a:cs typeface="Arial" pitchFamily="34" charset="0"/>
                        </a:rPr>
                        <a:t> 168</a:t>
                      </a:r>
                    </a:p>
                    <a:p>
                      <a:pPr marL="0" marR="0" indent="0" algn="l" defTabSz="914400" rtl="0" eaLnBrk="1" fontAlgn="auto" latinLnBrk="0" hangingPunct="1">
                        <a:lnSpc>
                          <a:spcPct val="100000"/>
                        </a:lnSpc>
                        <a:spcBef>
                          <a:spcPts val="0"/>
                        </a:spcBef>
                        <a:spcAft>
                          <a:spcPts val="0"/>
                        </a:spcAft>
                        <a:buClrTx/>
                        <a:buSzTx/>
                        <a:buFontTx/>
                        <a:buNone/>
                        <a:tabLst/>
                        <a:defRPr/>
                      </a:pPr>
                      <a:r>
                        <a:rPr lang="de-DE" sz="1000" i="1" dirty="0" smtClean="0">
                          <a:solidFill>
                            <a:schemeClr val="tx1"/>
                          </a:solidFill>
                          <a:latin typeface="Arial" pitchFamily="34" charset="0"/>
                          <a:cs typeface="Arial" pitchFamily="34" charset="0"/>
                        </a:rPr>
                        <a:t>   13407 Berlin</a:t>
                      </a:r>
                      <a:endParaRPr lang="pl-PL" sz="10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8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000" i="1" dirty="0" smtClean="0">
                          <a:solidFill>
                            <a:schemeClr val="tx1"/>
                          </a:solidFill>
                          <a:latin typeface="Arial" pitchFamily="34" charset="0"/>
                          <a:cs typeface="Arial" pitchFamily="34" charset="0"/>
                        </a:rPr>
                        <a:t>Tel und Fax:  030 - 55147944  </a:t>
                      </a:r>
                      <a:endParaRPr lang="pl-PL" sz="10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000" i="1" dirty="0" smtClean="0">
                          <a:solidFill>
                            <a:schemeClr val="tx1"/>
                          </a:solidFill>
                          <a:latin typeface="Arial" pitchFamily="34" charset="0"/>
                          <a:cs typeface="Arial" pitchFamily="34" charset="0"/>
                        </a:rPr>
                        <a:t>oder  mobil:  0177/4159649 </a:t>
                      </a:r>
                    </a:p>
                    <a:p>
                      <a:pPr marL="0" marR="0" indent="0" algn="l" defTabSz="914400" rtl="0" eaLnBrk="1" fontAlgn="auto" latinLnBrk="0" hangingPunct="1">
                        <a:lnSpc>
                          <a:spcPct val="100000"/>
                        </a:lnSpc>
                        <a:spcBef>
                          <a:spcPts val="0"/>
                        </a:spcBef>
                        <a:spcAft>
                          <a:spcPts val="0"/>
                        </a:spcAft>
                        <a:buClrTx/>
                        <a:buSzTx/>
                        <a:buFontTx/>
                        <a:buNone/>
                        <a:tabLst/>
                        <a:defRPr/>
                      </a:pPr>
                      <a:r>
                        <a:rPr lang="de-DE" sz="1000" i="1" dirty="0" smtClean="0">
                          <a:solidFill>
                            <a:schemeClr val="tx1"/>
                          </a:solidFill>
                          <a:latin typeface="Arial" pitchFamily="34" charset="0"/>
                          <a:cs typeface="Arial" pitchFamily="34" charset="0"/>
                        </a:rPr>
                        <a:t>e-</a:t>
                      </a:r>
                      <a:r>
                        <a:rPr lang="de-DE" sz="1000" i="1" dirty="0" err="1" smtClean="0">
                          <a:solidFill>
                            <a:schemeClr val="tx1"/>
                          </a:solidFill>
                          <a:latin typeface="Arial" pitchFamily="34" charset="0"/>
                          <a:cs typeface="Arial" pitchFamily="34" charset="0"/>
                        </a:rPr>
                        <a:t>mail</a:t>
                      </a:r>
                      <a:r>
                        <a:rPr lang="de-DE" sz="1000" i="1" dirty="0" smtClean="0">
                          <a:solidFill>
                            <a:schemeClr val="tx1"/>
                          </a:solidFill>
                          <a:latin typeface="Arial" pitchFamily="34" charset="0"/>
                          <a:cs typeface="Arial" pitchFamily="34" charset="0"/>
                        </a:rPr>
                        <a:t>: tomgaworek@googlemail.com</a:t>
                      </a:r>
                      <a:endParaRPr lang="pl-PL" sz="10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8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i="1" dirty="0" smtClean="0">
                          <a:solidFill>
                            <a:schemeClr val="tx1"/>
                          </a:solidFill>
                          <a:latin typeface="Arial" pitchFamily="34" charset="0"/>
                          <a:cs typeface="Arial" pitchFamily="34" charset="0"/>
                        </a:rPr>
                        <a:t>Mehr Informationen </a:t>
                      </a:r>
                      <a:endParaRPr lang="pl-PL" sz="12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i="1" dirty="0" smtClean="0">
                          <a:solidFill>
                            <a:schemeClr val="tx1"/>
                          </a:solidFill>
                          <a:latin typeface="Arial" pitchFamily="34" charset="0"/>
                          <a:cs typeface="Arial" pitchFamily="34" charset="0"/>
                        </a:rPr>
                        <a:t>und Musik finden Sie </a:t>
                      </a:r>
                      <a:endParaRPr lang="pl-PL" sz="1200" i="1"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1200" i="1" dirty="0" smtClean="0">
                          <a:solidFill>
                            <a:schemeClr val="tx1"/>
                          </a:solidFill>
                          <a:latin typeface="Arial" pitchFamily="34" charset="0"/>
                          <a:cs typeface="Arial" pitchFamily="34" charset="0"/>
                        </a:rPr>
                        <a:t>i</a:t>
                      </a:r>
                      <a:r>
                        <a:rPr lang="de-DE" sz="1200" i="1" dirty="0" smtClean="0">
                          <a:solidFill>
                            <a:schemeClr val="tx1"/>
                          </a:solidFill>
                          <a:latin typeface="Arial" pitchFamily="34" charset="0"/>
                          <a:cs typeface="Arial" pitchFamily="34" charset="0"/>
                        </a:rPr>
                        <a:t>m Internet : </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i="1" dirty="0" smtClean="0">
                          <a:solidFill>
                            <a:schemeClr val="tx1"/>
                          </a:solidFill>
                          <a:latin typeface="Arial" pitchFamily="34" charset="0"/>
                          <a:cs typeface="Arial" pitchFamily="34" charset="0"/>
                        </a:rPr>
                        <a:t> www.tom-gitarrist.d</a:t>
                      </a:r>
                      <a:r>
                        <a:rPr lang="pl-PL" sz="1200" i="1" dirty="0" smtClean="0">
                          <a:solidFill>
                            <a:schemeClr val="tx1"/>
                          </a:solidFill>
                          <a:latin typeface="Arial" pitchFamily="34" charset="0"/>
                          <a:cs typeface="Arial" pitchFamily="34" charset="0"/>
                        </a:rPr>
                        <a:t>e</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800" i="1" dirty="0">
                        <a:solidFill>
                          <a:schemeClr val="tx1">
                            <a:lumMod val="65000"/>
                            <a:lumOff val="35000"/>
                          </a:schemeClr>
                        </a:solidFill>
                        <a:latin typeface="Arial" pitchFamily="34" charset="0"/>
                        <a:cs typeface="Arial" pitchFamily="34" charset="0"/>
                      </a:endParaRPr>
                    </a:p>
                  </a:txBody>
                  <a:tcPr marL="91426" marR="91426">
                    <a:lnL w="12700" cap="flat" cmpd="sng" algn="ctr">
                      <a:solidFill>
                        <a:schemeClr val="tx1"/>
                      </a:solidFill>
                      <a:prstDash val="solid"/>
                      <a:round/>
                      <a:headEnd type="none" w="med" len="med"/>
                      <a:tailEnd type="none" w="med" len="med"/>
                    </a:lnL>
                    <a:noFill/>
                  </a:tcPr>
                </a:tc>
              </a:tr>
            </a:tbl>
          </a:graphicData>
        </a:graphic>
      </p:graphicFrame>
      <p:pic>
        <p:nvPicPr>
          <p:cNvPr id="5" name="Obraz 4" descr="IMG_p0865.jpg"/>
          <p:cNvPicPr>
            <a:picLocks noChangeAspect="1"/>
          </p:cNvPicPr>
          <p:nvPr/>
        </p:nvPicPr>
        <p:blipFill>
          <a:blip r:embed="rId3" cstate="print"/>
          <a:stretch>
            <a:fillRect/>
          </a:stretch>
        </p:blipFill>
        <p:spPr>
          <a:xfrm>
            <a:off x="705210" y="1028732"/>
            <a:ext cx="1871909" cy="12481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Obraz 5" descr="IMG_r0926.jpg"/>
          <p:cNvPicPr>
            <a:picLocks noChangeAspect="1"/>
          </p:cNvPicPr>
          <p:nvPr/>
        </p:nvPicPr>
        <p:blipFill>
          <a:blip r:embed="rId4" cstate="print"/>
          <a:stretch>
            <a:fillRect/>
          </a:stretch>
        </p:blipFill>
        <p:spPr>
          <a:xfrm>
            <a:off x="5672965" y="476674"/>
            <a:ext cx="769751" cy="12241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Obraz 6" descr="IMG_s0881.jpg"/>
          <p:cNvPicPr>
            <a:picLocks noChangeAspect="1"/>
          </p:cNvPicPr>
          <p:nvPr/>
        </p:nvPicPr>
        <p:blipFill>
          <a:blip r:embed="rId5" cstate="print">
            <a:lum bright="10000"/>
          </a:blip>
          <a:stretch>
            <a:fillRect/>
          </a:stretch>
        </p:blipFill>
        <p:spPr>
          <a:xfrm>
            <a:off x="3369079" y="3284984"/>
            <a:ext cx="686265" cy="1152128"/>
          </a:xfrm>
          <a:prstGeom prst="rect">
            <a:avLst/>
          </a:prstGeom>
          <a:ln>
            <a:noFill/>
          </a:ln>
          <a:effectLst>
            <a:outerShdw blurRad="292100" dist="139700" dir="2700000" algn="tl" rotWithShape="0">
              <a:srgbClr val="333333">
                <a:alpha val="65000"/>
              </a:srgbClr>
            </a:outerShdw>
          </a:effectLst>
        </p:spPr>
      </p:pic>
      <p:pic>
        <p:nvPicPr>
          <p:cNvPr id="8" name="Obraz 7" descr="IMG_p0930.jpg"/>
          <p:cNvPicPr>
            <a:picLocks noChangeAspect="1"/>
          </p:cNvPicPr>
          <p:nvPr/>
        </p:nvPicPr>
        <p:blipFill>
          <a:blip r:embed="rId6" cstate="print"/>
          <a:stretch>
            <a:fillRect/>
          </a:stretch>
        </p:blipFill>
        <p:spPr>
          <a:xfrm>
            <a:off x="8322078" y="5801885"/>
            <a:ext cx="1583922" cy="1056117"/>
          </a:xfrm>
          <a:prstGeom prst="rect">
            <a:avLst/>
          </a:prstGeom>
          <a:ln>
            <a:noFill/>
          </a:ln>
          <a:effectLst>
            <a:softEdge rad="112500"/>
          </a:effectLst>
        </p:spPr>
      </p:pic>
      <p:pic>
        <p:nvPicPr>
          <p:cNvPr id="9" name="Obraz 8" descr="cover born to be together.jpg"/>
          <p:cNvPicPr>
            <a:picLocks noChangeAspect="1"/>
          </p:cNvPicPr>
          <p:nvPr/>
        </p:nvPicPr>
        <p:blipFill>
          <a:blip r:embed="rId7" cstate="print"/>
          <a:stretch>
            <a:fillRect/>
          </a:stretch>
        </p:blipFill>
        <p:spPr>
          <a:xfrm>
            <a:off x="8121352" y="2276872"/>
            <a:ext cx="792088" cy="749310"/>
          </a:xfrm>
          <a:prstGeom prst="rect">
            <a:avLst/>
          </a:prstGeom>
        </p:spPr>
      </p:pic>
      <p:pic>
        <p:nvPicPr>
          <p:cNvPr id="10" name="Obraz 9" descr="cover_collection_vol.1.jpg"/>
          <p:cNvPicPr>
            <a:picLocks noChangeAspect="1"/>
          </p:cNvPicPr>
          <p:nvPr/>
        </p:nvPicPr>
        <p:blipFill>
          <a:blip r:embed="rId8" cstate="print"/>
          <a:stretch>
            <a:fillRect/>
          </a:stretch>
        </p:blipFill>
        <p:spPr>
          <a:xfrm>
            <a:off x="9273481" y="2132856"/>
            <a:ext cx="632519" cy="598359"/>
          </a:xfrm>
          <a:prstGeom prst="rect">
            <a:avLst/>
          </a:prstGeom>
        </p:spPr>
      </p:pic>
      <p:pic>
        <p:nvPicPr>
          <p:cNvPr id="11" name="Obraz 10" descr="foundintheflurry.jpg"/>
          <p:cNvPicPr>
            <a:picLocks noChangeAspect="1"/>
          </p:cNvPicPr>
          <p:nvPr/>
        </p:nvPicPr>
        <p:blipFill>
          <a:blip r:embed="rId9" cstate="print"/>
          <a:stretch>
            <a:fillRect/>
          </a:stretch>
        </p:blipFill>
        <p:spPr>
          <a:xfrm>
            <a:off x="8985448" y="2852936"/>
            <a:ext cx="720080" cy="678518"/>
          </a:xfrm>
          <a:prstGeom prst="rect">
            <a:avLst/>
          </a:prstGeom>
        </p:spPr>
      </p:pic>
      <p:pic>
        <p:nvPicPr>
          <p:cNvPr id="12" name="Obraz 11" descr="ontheroad.jpg"/>
          <p:cNvPicPr>
            <a:picLocks noChangeAspect="1"/>
          </p:cNvPicPr>
          <p:nvPr/>
        </p:nvPicPr>
        <p:blipFill>
          <a:blip r:embed="rId10" cstate="print"/>
          <a:stretch>
            <a:fillRect/>
          </a:stretch>
        </p:blipFill>
        <p:spPr>
          <a:xfrm>
            <a:off x="8769424" y="2420888"/>
            <a:ext cx="720080" cy="689498"/>
          </a:xfrm>
          <a:prstGeom prst="rect">
            <a:avLst/>
          </a:prstGeom>
        </p:spPr>
      </p:pic>
      <p:pic>
        <p:nvPicPr>
          <p:cNvPr id="2" name="Picture 2"/>
          <p:cNvPicPr>
            <a:picLocks noChangeAspect="1" noChangeArrowheads="1"/>
          </p:cNvPicPr>
          <p:nvPr/>
        </p:nvPicPr>
        <p:blipFill>
          <a:blip r:embed="rId11" cstate="print"/>
          <a:srcRect/>
          <a:stretch>
            <a:fillRect/>
          </a:stretch>
        </p:blipFill>
        <p:spPr bwMode="auto">
          <a:xfrm>
            <a:off x="8769424" y="4509120"/>
            <a:ext cx="864096" cy="86409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122</Words>
  <Application>Microsoft Office PowerPoint</Application>
  <PresentationFormat>Papier A4 (210x297 mm)</PresentationFormat>
  <Paragraphs>90</Paragraphs>
  <Slides>1</Slides>
  <Notes>0</Notes>
  <HiddenSlides>0</HiddenSlides>
  <MMClips>0</MMClips>
  <ScaleCrop>false</ScaleCrop>
  <HeadingPairs>
    <vt:vector size="4" baseType="variant">
      <vt:variant>
        <vt:lpstr>Motyw</vt:lpstr>
      </vt:variant>
      <vt:variant>
        <vt:i4>1</vt:i4>
      </vt:variant>
      <vt:variant>
        <vt:lpstr>Tytuły slajdów</vt:lpstr>
      </vt:variant>
      <vt:variant>
        <vt:i4>1</vt:i4>
      </vt:variant>
    </vt:vector>
  </HeadingPairs>
  <TitlesOfParts>
    <vt:vector size="2" baseType="lpstr">
      <vt:lpstr>Motyw pakietu Office</vt:lpstr>
      <vt:lpstr>Slajd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Agnieszka Gray</dc:creator>
  <cp:lastModifiedBy>Agnieszka Gray</cp:lastModifiedBy>
  <cp:revision>27</cp:revision>
  <dcterms:created xsi:type="dcterms:W3CDTF">2016-05-12T12:59:52Z</dcterms:created>
  <dcterms:modified xsi:type="dcterms:W3CDTF">2016-06-16T09:43:49Z</dcterms:modified>
</cp:coreProperties>
</file>